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media/image12.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069" r:id="rId5"/>
  </p:sldMasterIdLst>
  <p:notesMasterIdLst>
    <p:notesMasterId r:id="rId14"/>
  </p:notesMasterIdLst>
  <p:handoutMasterIdLst>
    <p:handoutMasterId r:id="rId15"/>
  </p:handoutMasterIdLst>
  <p:sldIdLst>
    <p:sldId id="519" r:id="rId6"/>
    <p:sldId id="531" r:id="rId7"/>
    <p:sldId id="523" r:id="rId8"/>
    <p:sldId id="524" r:id="rId9"/>
    <p:sldId id="533" r:id="rId10"/>
    <p:sldId id="534" r:id="rId11"/>
    <p:sldId id="530" r:id="rId12"/>
    <p:sldId id="522" r:id="rId13"/>
  </p:sldIdLst>
  <p:sldSz cx="12192000" cy="6858000"/>
  <p:notesSz cx="6858000" cy="9296400"/>
  <p:defaultTextStyle>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p:defaultTextStyle>
  <p:extLst>
    <p:ext uri="{521415D9-36F7-43E2-AB2F-B90AF26B5E84}">
      <p14:sectionLst xmlns:p14="http://schemas.microsoft.com/office/powerpoint/2010/main">
        <p14:section name="Default Section" id="{71F75C27-68CA-4A4C-BB1C-E910AEF547C8}">
          <p14:sldIdLst>
            <p14:sldId id="519"/>
            <p14:sldId id="531"/>
            <p14:sldId id="523"/>
            <p14:sldId id="524"/>
            <p14:sldId id="533"/>
            <p14:sldId id="534"/>
            <p14:sldId id="530"/>
            <p14:sldId id="522"/>
          </p14:sldIdLst>
        </p14:section>
      </p14:sectionLst>
    </p:ext>
    <p:ext uri="{EFAFB233-063F-42B5-8137-9DF3F51BA10A}">
      <p15:sldGuideLst xmlns:p15="http://schemas.microsoft.com/office/powerpoint/2012/main">
        <p15:guide id="1" orient="horz" pos="4190" userDrawn="1">
          <p15:clr>
            <a:srgbClr val="A4A3A4"/>
          </p15:clr>
        </p15:guide>
        <p15:guide id="2" orient="horz" pos="689" userDrawn="1">
          <p15:clr>
            <a:srgbClr val="A4A3A4"/>
          </p15:clr>
        </p15:guide>
        <p15:guide id="3" orient="horz" pos="961" userDrawn="1">
          <p15:clr>
            <a:srgbClr val="A4A3A4"/>
          </p15:clr>
        </p15:guide>
        <p15:guide id="4" orient="horz" pos="4076" userDrawn="1">
          <p15:clr>
            <a:srgbClr val="A4A3A4"/>
          </p15:clr>
        </p15:guide>
        <p15:guide id="5" orient="horz" pos="338" userDrawn="1">
          <p15:clr>
            <a:srgbClr val="A4A3A4"/>
          </p15:clr>
        </p15:guide>
        <p15:guide id="6" orient="horz" pos="70" userDrawn="1">
          <p15:clr>
            <a:srgbClr val="A4A3A4"/>
          </p15:clr>
        </p15:guide>
        <p15:guide id="7" orient="horz" pos="3073" userDrawn="1">
          <p15:clr>
            <a:srgbClr val="A4A3A4"/>
          </p15:clr>
        </p15:guide>
        <p15:guide id="8" pos="4408" userDrawn="1">
          <p15:clr>
            <a:srgbClr val="A4A3A4"/>
          </p15:clr>
        </p15:guide>
        <p15:guide id="9" pos="5188" userDrawn="1">
          <p15:clr>
            <a:srgbClr val="A4A3A4"/>
          </p15:clr>
        </p15:guide>
        <p15:guide id="10" pos="2503" userDrawn="1">
          <p15:clr>
            <a:srgbClr val="A4A3A4"/>
          </p15:clr>
        </p15:guide>
        <p15:guide id="11" pos="7280" userDrawn="1">
          <p15:clr>
            <a:srgbClr val="A4A3A4"/>
          </p15:clr>
        </p15:guide>
        <p15:guide id="12" pos="3831" userDrawn="1">
          <p15:clr>
            <a:srgbClr val="A4A3A4"/>
          </p15:clr>
        </p15:guide>
        <p15:guide id="13" pos="2783" userDrawn="1">
          <p15:clr>
            <a:srgbClr val="A4A3A4"/>
          </p15:clr>
        </p15:guide>
        <p15:guide id="14" pos="352" userDrawn="1">
          <p15:clr>
            <a:srgbClr val="A4A3A4"/>
          </p15:clr>
        </p15:guide>
        <p15:guide id="15" pos="4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417F"/>
    <a:srgbClr val="333333"/>
    <a:srgbClr val="454545"/>
    <a:srgbClr val="000000"/>
    <a:srgbClr val="001539"/>
    <a:srgbClr val="233671"/>
    <a:srgbClr val="4D4D4D"/>
    <a:srgbClr val="5F5F5F"/>
    <a:srgbClr val="D6E6FF"/>
    <a:srgbClr val="7E8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50" autoAdjust="0"/>
  </p:normalViewPr>
  <p:slideViewPr>
    <p:cSldViewPr snapToGrid="0">
      <p:cViewPr varScale="1">
        <p:scale>
          <a:sx n="88" d="100"/>
          <a:sy n="88" d="100"/>
        </p:scale>
        <p:origin x="120" y="180"/>
      </p:cViewPr>
      <p:guideLst>
        <p:guide orient="horz" pos="4190"/>
        <p:guide orient="horz" pos="689"/>
        <p:guide orient="horz" pos="961"/>
        <p:guide orient="horz" pos="4076"/>
        <p:guide orient="horz" pos="338"/>
        <p:guide orient="horz" pos="70"/>
        <p:guide orient="horz" pos="3073"/>
        <p:guide pos="4408"/>
        <p:guide pos="5188"/>
        <p:guide pos="2503"/>
        <p:guide pos="7280"/>
        <p:guide pos="3831"/>
        <p:guide pos="2783"/>
        <p:guide pos="352"/>
        <p:guide pos="4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000" dirty="0" smtClean="0"/>
              <a:t>Disk Usages (</a:t>
            </a:r>
            <a:r>
              <a:rPr lang="en-US" sz="1000" baseline="0" dirty="0" smtClean="0"/>
              <a:t>DB2 </a:t>
            </a:r>
            <a:r>
              <a:rPr lang="en-US" sz="1000" dirty="0" smtClean="0"/>
              <a:t>Backup </a:t>
            </a:r>
            <a:r>
              <a:rPr lang="en-US" sz="1000" baseline="0" dirty="0" smtClean="0"/>
              <a:t>&amp; DB2 Database) - %</a:t>
            </a:r>
            <a:endParaRPr lang="en-US" sz="1000" dirty="0"/>
          </a:p>
        </c:rich>
      </c:tx>
      <c:layout/>
      <c:overlay val="0"/>
      <c:spPr>
        <a:noFill/>
        <a:ln>
          <a:noFill/>
        </a:ln>
        <a:effectLst/>
      </c:spPr>
      <c:txPr>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5.5935162401574805E-2"/>
          <c:y val="0.1694064241260812"/>
          <c:w val="0.92687733759842517"/>
          <c:h val="0.47272929437946498"/>
        </c:manualLayout>
      </c:layout>
      <c:barChart>
        <c:barDir val="col"/>
        <c:grouping val="clustered"/>
        <c:varyColors val="0"/>
        <c:ser>
          <c:idx val="0"/>
          <c:order val="0"/>
          <c:tx>
            <c:strRef>
              <c:f>Sheet1!$B$1</c:f>
              <c:strCache>
                <c:ptCount val="1"/>
                <c:pt idx="0">
                  <c:v>Disk Usages of DB2 Backup</c:v>
                </c:pt>
              </c:strCache>
            </c:strRef>
          </c:tx>
          <c:spPr>
            <a:solidFill>
              <a:srgbClr val="0070C0"/>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Sheet1!$A$2:$A$14</c:f>
              <c:strCache>
                <c:ptCount val="13"/>
                <c:pt idx="0">
                  <c:v>IDVALID</c:v>
                </c:pt>
                <c:pt idx="1">
                  <c:v>CATDB1,VNADB1</c:v>
                </c:pt>
                <c:pt idx="2">
                  <c:v>DNC</c:v>
                </c:pt>
                <c:pt idx="3">
                  <c:v>ONE TOUCH</c:v>
                </c:pt>
                <c:pt idx="4">
                  <c:v>GAIN MANAGER</c:v>
                </c:pt>
                <c:pt idx="5">
                  <c:v>ECONVEY</c:v>
                </c:pt>
                <c:pt idx="6">
                  <c:v>QAA</c:v>
                </c:pt>
                <c:pt idx="7">
                  <c:v>UNI</c:v>
                </c:pt>
                <c:pt idx="8">
                  <c:v>RESOLVE </c:v>
                </c:pt>
                <c:pt idx="9">
                  <c:v>WEBDOTS</c:v>
                </c:pt>
                <c:pt idx="10">
                  <c:v>C2C</c:v>
                </c:pt>
                <c:pt idx="11">
                  <c:v>SPSSCDS</c:v>
                </c:pt>
                <c:pt idx="12">
                  <c:v>SAPS</c:v>
                </c:pt>
              </c:strCache>
            </c:strRef>
          </c:cat>
          <c:val>
            <c:numRef>
              <c:f>Sheet1!$B$2:$B$14</c:f>
              <c:numCache>
                <c:formatCode>0.00;[Red]0.00</c:formatCode>
                <c:ptCount val="13"/>
                <c:pt idx="0">
                  <c:v>7</c:v>
                </c:pt>
                <c:pt idx="1">
                  <c:v>78</c:v>
                </c:pt>
                <c:pt idx="2">
                  <c:v>82</c:v>
                </c:pt>
                <c:pt idx="3">
                  <c:v>80</c:v>
                </c:pt>
                <c:pt idx="4">
                  <c:v>79</c:v>
                </c:pt>
                <c:pt idx="5">
                  <c:v>25</c:v>
                </c:pt>
                <c:pt idx="6">
                  <c:v>65</c:v>
                </c:pt>
                <c:pt idx="7">
                  <c:v>61</c:v>
                </c:pt>
                <c:pt idx="8">
                  <c:v>0</c:v>
                </c:pt>
                <c:pt idx="9">
                  <c:v>39</c:v>
                </c:pt>
                <c:pt idx="10">
                  <c:v>1</c:v>
                </c:pt>
                <c:pt idx="11">
                  <c:v>1</c:v>
                </c:pt>
                <c:pt idx="12">
                  <c:v>71</c:v>
                </c:pt>
              </c:numCache>
            </c:numRef>
          </c:val>
        </c:ser>
        <c:ser>
          <c:idx val="1"/>
          <c:order val="1"/>
          <c:tx>
            <c:strRef>
              <c:f>Sheet1!$C$1</c:f>
              <c:strCache>
                <c:ptCount val="1"/>
                <c:pt idx="0">
                  <c:v>Disk Usages of Database</c:v>
                </c:pt>
              </c:strCache>
            </c:strRef>
          </c:tx>
          <c:spPr>
            <a:solidFill>
              <a:srgbClr val="83F0F5"/>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dLbl>
              <c:idx val="4"/>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dLbl>
              <c:idx val="5"/>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dLbl>
              <c:idx val="7"/>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dLbl>
              <c:idx val="8"/>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dLbl>
              <c:idx val="10"/>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dLbl>
            <c:spPr>
              <a:noFill/>
              <a:ln>
                <a:noFill/>
              </a:ln>
              <a:effectLst/>
            </c:spPr>
            <c:txPr>
              <a:bodyPr rot="-5400000" spcFirstLastPara="1" vertOverflow="ellipsis" wrap="square" lIns="38100" tIns="19050" rIns="38100" bIns="19050" anchor="ctr" anchorCtr="1">
                <a:spAutoFit/>
              </a:bodyPr>
              <a:lstStyle/>
              <a:p>
                <a:pPr>
                  <a:defRPr sz="850" b="0" i="0" u="none" strike="noStrike" kern="1200" baseline="0">
                    <a:solidFill>
                      <a:srgbClr val="00206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Sheet1!$A$2:$A$14</c:f>
              <c:strCache>
                <c:ptCount val="13"/>
                <c:pt idx="0">
                  <c:v>IDVALID</c:v>
                </c:pt>
                <c:pt idx="1">
                  <c:v>CATDB1,VNADB1</c:v>
                </c:pt>
                <c:pt idx="2">
                  <c:v>DNC</c:v>
                </c:pt>
                <c:pt idx="3">
                  <c:v>ONE TOUCH</c:v>
                </c:pt>
                <c:pt idx="4">
                  <c:v>GAIN MANAGER</c:v>
                </c:pt>
                <c:pt idx="5">
                  <c:v>ECONVEY</c:v>
                </c:pt>
                <c:pt idx="6">
                  <c:v>QAA</c:v>
                </c:pt>
                <c:pt idx="7">
                  <c:v>UNI</c:v>
                </c:pt>
                <c:pt idx="8">
                  <c:v>RESOLVE </c:v>
                </c:pt>
                <c:pt idx="9">
                  <c:v>WEBDOTS</c:v>
                </c:pt>
                <c:pt idx="10">
                  <c:v>C2C</c:v>
                </c:pt>
                <c:pt idx="11">
                  <c:v>SPSSCDS</c:v>
                </c:pt>
                <c:pt idx="12">
                  <c:v>SAPS</c:v>
                </c:pt>
              </c:strCache>
            </c:strRef>
          </c:cat>
          <c:val>
            <c:numRef>
              <c:f>Sheet1!$C$2:$C$14</c:f>
              <c:numCache>
                <c:formatCode>0.00;[Red]0.00</c:formatCode>
                <c:ptCount val="13"/>
                <c:pt idx="0">
                  <c:v>35</c:v>
                </c:pt>
                <c:pt idx="1">
                  <c:v>78</c:v>
                </c:pt>
                <c:pt idx="2">
                  <c:v>82</c:v>
                </c:pt>
                <c:pt idx="3">
                  <c:v>84</c:v>
                </c:pt>
                <c:pt idx="4">
                  <c:v>79</c:v>
                </c:pt>
                <c:pt idx="5">
                  <c:v>25</c:v>
                </c:pt>
                <c:pt idx="6">
                  <c:v>66</c:v>
                </c:pt>
                <c:pt idx="7">
                  <c:v>49</c:v>
                </c:pt>
                <c:pt idx="8">
                  <c:v>0</c:v>
                </c:pt>
                <c:pt idx="9">
                  <c:v>42</c:v>
                </c:pt>
                <c:pt idx="10">
                  <c:v>2</c:v>
                </c:pt>
                <c:pt idx="11">
                  <c:v>81</c:v>
                </c:pt>
                <c:pt idx="12">
                  <c:v>77</c:v>
                </c:pt>
              </c:numCache>
            </c:numRef>
          </c:val>
        </c:ser>
        <c:dLbls>
          <c:showLegendKey val="0"/>
          <c:showVal val="0"/>
          <c:showCatName val="0"/>
          <c:showSerName val="0"/>
          <c:showPercent val="0"/>
          <c:showBubbleSize val="0"/>
        </c:dLbls>
        <c:gapWidth val="200"/>
        <c:overlap val="-40"/>
        <c:axId val="167345352"/>
        <c:axId val="167997152"/>
      </c:barChart>
      <c:lineChart>
        <c:grouping val="standard"/>
        <c:varyColors val="0"/>
        <c:ser>
          <c:idx val="2"/>
          <c:order val="2"/>
          <c:tx>
            <c:strRef>
              <c:f>Sheet1!$D$1</c:f>
              <c:strCache>
                <c:ptCount val="1"/>
                <c:pt idx="0">
                  <c:v>Benchmark</c:v>
                </c:pt>
              </c:strCache>
            </c:strRef>
          </c:tx>
          <c:spPr>
            <a:ln w="0" cap="rnd" cmpd="dbl">
              <a:solidFill>
                <a:srgbClr val="FF0000">
                  <a:alpha val="64000"/>
                </a:srgbClr>
              </a:solidFill>
              <a:prstDash val="solid"/>
              <a:round/>
              <a:tailEnd w="med" len="lg"/>
            </a:ln>
            <a:effectLst>
              <a:outerShdw blurRad="57150" dist="19050" dir="5400000" algn="ctr" rotWithShape="0">
                <a:srgbClr val="000000">
                  <a:alpha val="63000"/>
                </a:srgbClr>
              </a:outerShdw>
            </a:effectLst>
          </c:spPr>
          <c:marker>
            <c:symbol val="none"/>
          </c:marker>
          <c:cat>
            <c:strRef>
              <c:f>Sheet1!$A$2:$A$14</c:f>
              <c:strCache>
                <c:ptCount val="13"/>
                <c:pt idx="0">
                  <c:v>IDVALID</c:v>
                </c:pt>
                <c:pt idx="1">
                  <c:v>CATDB1,VNADB1</c:v>
                </c:pt>
                <c:pt idx="2">
                  <c:v>DNC</c:v>
                </c:pt>
                <c:pt idx="3">
                  <c:v>ONE TOUCH</c:v>
                </c:pt>
                <c:pt idx="4">
                  <c:v>GAIN MANAGER</c:v>
                </c:pt>
                <c:pt idx="5">
                  <c:v>ECONVEY</c:v>
                </c:pt>
                <c:pt idx="6">
                  <c:v>QAA</c:v>
                </c:pt>
                <c:pt idx="7">
                  <c:v>UNI</c:v>
                </c:pt>
                <c:pt idx="8">
                  <c:v>RESOLVE </c:v>
                </c:pt>
                <c:pt idx="9">
                  <c:v>WEBDOTS</c:v>
                </c:pt>
                <c:pt idx="10">
                  <c:v>C2C</c:v>
                </c:pt>
                <c:pt idx="11">
                  <c:v>SPSSCDS</c:v>
                </c:pt>
                <c:pt idx="12">
                  <c:v>SAPS</c:v>
                </c:pt>
              </c:strCache>
            </c:strRef>
          </c:cat>
          <c:val>
            <c:numRef>
              <c:f>Sheet1!$D$2:$D$14</c:f>
              <c:numCache>
                <c:formatCode>General</c:formatCode>
                <c:ptCount val="13"/>
                <c:pt idx="0">
                  <c:v>85</c:v>
                </c:pt>
                <c:pt idx="1">
                  <c:v>85</c:v>
                </c:pt>
                <c:pt idx="2">
                  <c:v>85</c:v>
                </c:pt>
                <c:pt idx="3">
                  <c:v>85</c:v>
                </c:pt>
                <c:pt idx="4">
                  <c:v>85</c:v>
                </c:pt>
                <c:pt idx="5">
                  <c:v>85</c:v>
                </c:pt>
                <c:pt idx="6">
                  <c:v>85</c:v>
                </c:pt>
                <c:pt idx="7">
                  <c:v>85</c:v>
                </c:pt>
                <c:pt idx="8">
                  <c:v>85</c:v>
                </c:pt>
                <c:pt idx="9">
                  <c:v>85</c:v>
                </c:pt>
                <c:pt idx="10">
                  <c:v>85</c:v>
                </c:pt>
                <c:pt idx="11">
                  <c:v>85</c:v>
                </c:pt>
                <c:pt idx="12">
                  <c:v>85</c:v>
                </c:pt>
              </c:numCache>
            </c:numRef>
          </c:val>
          <c:smooth val="1"/>
        </c:ser>
        <c:ser>
          <c:idx val="3"/>
          <c:order val="3"/>
          <c:tx>
            <c:strRef>
              <c:f>Sheet1!$E$1</c:f>
              <c:strCache>
                <c:ptCount val="1"/>
                <c:pt idx="0">
                  <c:v>CPU Usages</c:v>
                </c:pt>
              </c:strCache>
            </c:strRef>
          </c:tx>
          <c:spPr>
            <a:ln w="19050" cap="rnd">
              <a:solidFill>
                <a:srgbClr val="FFFF00"/>
              </a:solidFill>
              <a:round/>
            </a:ln>
            <a:effectLst>
              <a:outerShdw blurRad="57150" dist="19050" dir="5400000" algn="ctr" rotWithShape="0">
                <a:srgbClr val="000000">
                  <a:alpha val="63000"/>
                </a:srgbClr>
              </a:outerShdw>
            </a:effectLst>
          </c:spPr>
          <c:marker>
            <c:symbol val="none"/>
          </c:marker>
          <c:cat>
            <c:strRef>
              <c:f>Sheet1!$A$2:$A$14</c:f>
              <c:strCache>
                <c:ptCount val="13"/>
                <c:pt idx="0">
                  <c:v>IDVALID</c:v>
                </c:pt>
                <c:pt idx="1">
                  <c:v>CATDB1,VNADB1</c:v>
                </c:pt>
                <c:pt idx="2">
                  <c:v>DNC</c:v>
                </c:pt>
                <c:pt idx="3">
                  <c:v>ONE TOUCH</c:v>
                </c:pt>
                <c:pt idx="4">
                  <c:v>GAIN MANAGER</c:v>
                </c:pt>
                <c:pt idx="5">
                  <c:v>ECONVEY</c:v>
                </c:pt>
                <c:pt idx="6">
                  <c:v>QAA</c:v>
                </c:pt>
                <c:pt idx="7">
                  <c:v>UNI</c:v>
                </c:pt>
                <c:pt idx="8">
                  <c:v>RESOLVE </c:v>
                </c:pt>
                <c:pt idx="9">
                  <c:v>WEBDOTS</c:v>
                </c:pt>
                <c:pt idx="10">
                  <c:v>C2C</c:v>
                </c:pt>
                <c:pt idx="11">
                  <c:v>SPSSCDS</c:v>
                </c:pt>
                <c:pt idx="12">
                  <c:v>SAPS</c:v>
                </c:pt>
              </c:strCache>
            </c:strRef>
          </c:cat>
          <c:val>
            <c:numRef>
              <c:f>Sheet1!$E$2:$E$14</c:f>
              <c:numCache>
                <c:formatCode>General</c:formatCode>
                <c:ptCount val="13"/>
                <c:pt idx="0">
                  <c:v>26</c:v>
                </c:pt>
                <c:pt idx="1">
                  <c:v>2</c:v>
                </c:pt>
                <c:pt idx="2">
                  <c:v>3</c:v>
                </c:pt>
                <c:pt idx="3">
                  <c:v>32</c:v>
                </c:pt>
                <c:pt idx="4">
                  <c:v>43</c:v>
                </c:pt>
                <c:pt idx="5">
                  <c:v>48</c:v>
                </c:pt>
                <c:pt idx="6">
                  <c:v>82</c:v>
                </c:pt>
                <c:pt idx="7">
                  <c:v>96</c:v>
                </c:pt>
                <c:pt idx="8">
                  <c:v>0</c:v>
                </c:pt>
                <c:pt idx="9">
                  <c:v>72</c:v>
                </c:pt>
                <c:pt idx="10">
                  <c:v>1</c:v>
                </c:pt>
                <c:pt idx="11">
                  <c:v>1</c:v>
                </c:pt>
                <c:pt idx="12">
                  <c:v>25</c:v>
                </c:pt>
              </c:numCache>
            </c:numRef>
          </c:val>
          <c:smooth val="0"/>
        </c:ser>
        <c:ser>
          <c:idx val="4"/>
          <c:order val="4"/>
          <c:tx>
            <c:strRef>
              <c:f>Sheet1!$F$1</c:f>
              <c:strCache>
                <c:ptCount val="1"/>
                <c:pt idx="0">
                  <c:v>Memory Usages</c:v>
                </c:pt>
              </c:strCache>
            </c:strRef>
          </c:tx>
          <c:spPr>
            <a:ln w="15875" cap="rnd">
              <a:solidFill>
                <a:schemeClr val="accent6">
                  <a:lumMod val="75000"/>
                </a:schemeClr>
              </a:solidFill>
              <a:round/>
            </a:ln>
            <a:effectLst>
              <a:outerShdw blurRad="40000" dist="23000" dir="5400000" rotWithShape="0">
                <a:srgbClr val="000000">
                  <a:alpha val="35000"/>
                </a:srgbClr>
              </a:outerShdw>
            </a:effectLst>
          </c:spPr>
          <c:marker>
            <c:symbol val="none"/>
          </c:marker>
          <c:cat>
            <c:strRef>
              <c:f>Sheet1!$A$2:$A$14</c:f>
              <c:strCache>
                <c:ptCount val="13"/>
                <c:pt idx="0">
                  <c:v>IDVALID</c:v>
                </c:pt>
                <c:pt idx="1">
                  <c:v>CATDB1,VNADB1</c:v>
                </c:pt>
                <c:pt idx="2">
                  <c:v>DNC</c:v>
                </c:pt>
                <c:pt idx="3">
                  <c:v>ONE TOUCH</c:v>
                </c:pt>
                <c:pt idx="4">
                  <c:v>GAIN MANAGER</c:v>
                </c:pt>
                <c:pt idx="5">
                  <c:v>ECONVEY</c:v>
                </c:pt>
                <c:pt idx="6">
                  <c:v>QAA</c:v>
                </c:pt>
                <c:pt idx="7">
                  <c:v>UNI</c:v>
                </c:pt>
                <c:pt idx="8">
                  <c:v>RESOLVE </c:v>
                </c:pt>
                <c:pt idx="9">
                  <c:v>WEBDOTS</c:v>
                </c:pt>
                <c:pt idx="10">
                  <c:v>C2C</c:v>
                </c:pt>
                <c:pt idx="11">
                  <c:v>SPSSCDS</c:v>
                </c:pt>
                <c:pt idx="12">
                  <c:v>SAPS</c:v>
                </c:pt>
              </c:strCache>
            </c:strRef>
          </c:cat>
          <c:val>
            <c:numRef>
              <c:f>Sheet1!$F$2:$F$14</c:f>
              <c:numCache>
                <c:formatCode>General</c:formatCode>
                <c:ptCount val="13"/>
                <c:pt idx="0">
                  <c:v>38.840000000000003</c:v>
                </c:pt>
                <c:pt idx="1">
                  <c:v>32.729999999999997</c:v>
                </c:pt>
                <c:pt idx="2">
                  <c:v>32.36</c:v>
                </c:pt>
                <c:pt idx="3">
                  <c:v>64.64</c:v>
                </c:pt>
                <c:pt idx="4">
                  <c:v>11.05</c:v>
                </c:pt>
                <c:pt idx="5">
                  <c:v>98.76</c:v>
                </c:pt>
                <c:pt idx="6">
                  <c:v>99.84</c:v>
                </c:pt>
                <c:pt idx="7">
                  <c:v>99.84</c:v>
                </c:pt>
                <c:pt idx="8">
                  <c:v>0</c:v>
                </c:pt>
                <c:pt idx="9">
                  <c:v>99.8</c:v>
                </c:pt>
                <c:pt idx="10">
                  <c:v>15.99</c:v>
                </c:pt>
                <c:pt idx="11">
                  <c:v>15.99</c:v>
                </c:pt>
                <c:pt idx="12">
                  <c:v>82.18</c:v>
                </c:pt>
              </c:numCache>
            </c:numRef>
          </c:val>
          <c:smooth val="0"/>
        </c:ser>
        <c:dLbls>
          <c:showLegendKey val="0"/>
          <c:showVal val="0"/>
          <c:showCatName val="0"/>
          <c:showSerName val="0"/>
          <c:showPercent val="0"/>
          <c:showBubbleSize val="0"/>
        </c:dLbls>
        <c:marker val="1"/>
        <c:smooth val="0"/>
        <c:axId val="167345352"/>
        <c:axId val="167997152"/>
      </c:lineChart>
      <c:catAx>
        <c:axId val="167345352"/>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800" b="0" i="0" u="none" strike="noStrike" kern="1200" baseline="0">
                <a:solidFill>
                  <a:schemeClr val="lt1">
                    <a:lumMod val="85000"/>
                  </a:schemeClr>
                </a:solidFill>
                <a:latin typeface="+mn-lt"/>
                <a:ea typeface="+mn-ea"/>
                <a:cs typeface="+mn-cs"/>
              </a:defRPr>
            </a:pPr>
            <a:endParaRPr lang="en-US"/>
          </a:p>
        </c:txPr>
        <c:crossAx val="167997152"/>
        <c:crosses val="autoZero"/>
        <c:auto val="1"/>
        <c:lblAlgn val="ctr"/>
        <c:lblOffset val="100"/>
        <c:noMultiLvlLbl val="0"/>
      </c:catAx>
      <c:valAx>
        <c:axId val="167997152"/>
        <c:scaling>
          <c:orientation val="minMax"/>
        </c:scaling>
        <c:delete val="0"/>
        <c:axPos val="l"/>
        <c:majorGridlines>
          <c:spPr>
            <a:ln w="9525" cap="flat" cmpd="sng" algn="ctr">
              <a:solidFill>
                <a:schemeClr val="lt1">
                  <a:lumMod val="95000"/>
                  <a:alpha val="10000"/>
                </a:schemeClr>
              </a:solidFill>
              <a:round/>
            </a:ln>
            <a:effectLst/>
          </c:spPr>
        </c:majorGridlines>
        <c:numFmt formatCode="0.00;[Red]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lt1">
                    <a:lumMod val="85000"/>
                  </a:schemeClr>
                </a:solidFill>
                <a:latin typeface="+mn-lt"/>
                <a:ea typeface="+mn-ea"/>
                <a:cs typeface="+mn-cs"/>
              </a:defRPr>
            </a:pPr>
            <a:endParaRPr lang="en-US"/>
          </a:p>
        </c:txPr>
        <c:crossAx val="167345352"/>
        <c:crosses val="autoZero"/>
        <c:crossBetween val="between"/>
      </c:valAx>
      <c:spPr>
        <a:noFill/>
        <a:ln>
          <a:noFill/>
        </a:ln>
        <a:effectLst/>
      </c:spPr>
    </c:plotArea>
    <c:legend>
      <c:legendPos val="b"/>
      <c:layout>
        <c:manualLayout>
          <c:xMode val="edge"/>
          <c:yMode val="edge"/>
          <c:x val="3.5192007328373069E-2"/>
          <c:y val="0.87253634551581938"/>
          <c:w val="0.94640213548503438"/>
          <c:h val="0.1150037363402832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solidFill>
      <a:srgbClr val="333333"/>
    </a:solid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b="1" dirty="0" smtClean="0">
                <a:solidFill>
                  <a:schemeClr val="bg1"/>
                </a:solidFill>
                <a:effectLst>
                  <a:outerShdw algn="t" rotWithShape="0">
                    <a:prstClr val="black">
                      <a:alpha val="40000"/>
                    </a:prstClr>
                  </a:outerShdw>
                </a:effectLst>
              </a:rPr>
              <a:t>DB Backup</a:t>
            </a:r>
            <a:endParaRPr lang="en-US" sz="750" b="1" dirty="0">
              <a:solidFill>
                <a:schemeClr val="bg1"/>
              </a:solidFill>
              <a:effectLst>
                <a:outerShdw algn="t" rotWithShape="0">
                  <a:prstClr val="black">
                    <a:alpha val="40000"/>
                  </a:prstClr>
                </a:outerShdw>
              </a:effectLst>
            </a:endParaRPr>
          </a:p>
        </c:rich>
      </c:tx>
      <c:layout>
        <c:manualLayout>
          <c:xMode val="edge"/>
          <c:yMode val="edge"/>
          <c:x val="3.4867635301999961E-2"/>
          <c:y val="1.7424036879166466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9861111111111105E-2"/>
          <c:y val="0.18235793640470166"/>
          <c:w val="0.85763888888888884"/>
          <c:h val="0.46367630016791617"/>
        </c:manualLayout>
      </c:layout>
      <c:doughnutChart>
        <c:varyColors val="1"/>
        <c:ser>
          <c:idx val="0"/>
          <c:order val="0"/>
          <c:tx>
            <c:strRef>
              <c:f>Sheet1!$B$1</c:f>
              <c:strCache>
                <c:ptCount val="1"/>
                <c:pt idx="0">
                  <c:v>DB Backup</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42364</c:v>
                </c:pt>
                <c:pt idx="1">
                  <c:v>42365</c:v>
                </c:pt>
                <c:pt idx="2">
                  <c:v>42366</c:v>
                </c:pt>
                <c:pt idx="3">
                  <c:v>42367</c:v>
                </c:pt>
                <c:pt idx="4">
                  <c:v>42368</c:v>
                </c:pt>
                <c:pt idx="5">
                  <c:v>42369</c:v>
                </c:pt>
                <c:pt idx="6">
                  <c:v>42370</c:v>
                </c:pt>
              </c:numCache>
            </c:numRef>
          </c:cat>
          <c:val>
            <c:numRef>
              <c:f>Sheet1!$B$2:$B$8</c:f>
              <c:numCache>
                <c:formatCode>General</c:formatCode>
                <c:ptCount val="7"/>
                <c:pt idx="0">
                  <c:v>5</c:v>
                </c:pt>
                <c:pt idx="1">
                  <c:v>5</c:v>
                </c:pt>
                <c:pt idx="2">
                  <c:v>5</c:v>
                </c:pt>
                <c:pt idx="3">
                  <c:v>5</c:v>
                </c:pt>
                <c:pt idx="4">
                  <c:v>5</c:v>
                </c:pt>
                <c:pt idx="5">
                  <c:v>5</c:v>
                </c:pt>
                <c:pt idx="6">
                  <c:v>5</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7.2946874956349633E-2"/>
          <c:y val="0.81872295012179841"/>
          <c:w val="0.88822015040437696"/>
          <c:h val="0.15311857011091928"/>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dirty="0" smtClean="0">
                <a:solidFill>
                  <a:schemeClr val="bg1"/>
                </a:solidFill>
              </a:rPr>
              <a:t>Application Logs</a:t>
            </a:r>
            <a:endParaRPr lang="en-US" sz="750" dirty="0">
              <a:solidFill>
                <a:schemeClr val="bg1"/>
              </a:solidFill>
            </a:endParaRPr>
          </a:p>
        </c:rich>
      </c:tx>
      <c:layout>
        <c:manualLayout>
          <c:xMode val="edge"/>
          <c:yMode val="edge"/>
          <c:x val="2.3341572265800636E-2"/>
          <c:y val="2.4158160902427995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9726515528131453E-2"/>
          <c:y val="0.19112570178153862"/>
          <c:w val="0.84054696894373726"/>
          <c:h val="0.45833652303929245"/>
        </c:manualLayout>
      </c:layout>
      <c:doughnutChart>
        <c:varyColors val="1"/>
        <c:ser>
          <c:idx val="0"/>
          <c:order val="0"/>
          <c:tx>
            <c:strRef>
              <c:f>Sheet1!$B$1</c:f>
              <c:strCache>
                <c:ptCount val="1"/>
                <c:pt idx="0">
                  <c:v>Apps Log</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20</c:v>
                </c:pt>
                <c:pt idx="1">
                  <c:v>20</c:v>
                </c:pt>
                <c:pt idx="2">
                  <c:v>20</c:v>
                </c:pt>
                <c:pt idx="3">
                  <c:v>20</c:v>
                </c:pt>
                <c:pt idx="4">
                  <c:v>20</c:v>
                </c:pt>
                <c:pt idx="5">
                  <c:v>20</c:v>
                </c:pt>
                <c:pt idx="6">
                  <c:v>20</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4.1374916910120282E-2"/>
          <c:y val="0.80419495334893243"/>
          <c:w val="0.91724955126853114"/>
          <c:h val="0.16762468791731985"/>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dirty="0" smtClean="0">
                <a:solidFill>
                  <a:schemeClr val="bg1"/>
                </a:solidFill>
              </a:rPr>
              <a:t>DB</a:t>
            </a:r>
            <a:r>
              <a:rPr lang="en-US" sz="750" baseline="0" dirty="0" smtClean="0">
                <a:solidFill>
                  <a:schemeClr val="bg1"/>
                </a:solidFill>
              </a:rPr>
              <a:t> </a:t>
            </a:r>
            <a:r>
              <a:rPr lang="en-US" sz="750" dirty="0" smtClean="0">
                <a:solidFill>
                  <a:schemeClr val="bg1"/>
                </a:solidFill>
              </a:rPr>
              <a:t>Logs</a:t>
            </a:r>
            <a:endParaRPr lang="en-US" sz="750" dirty="0">
              <a:solidFill>
                <a:schemeClr val="bg1"/>
              </a:solidFill>
            </a:endParaRPr>
          </a:p>
        </c:rich>
      </c:tx>
      <c:layout>
        <c:manualLayout>
          <c:xMode val="edge"/>
          <c:yMode val="edge"/>
          <c:x val="2.3295353600802617E-2"/>
          <c:y val="1.8112170774796068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125832254006613E-2"/>
          <c:y val="0.19846701807056263"/>
          <c:w val="0.84872460133877892"/>
          <c:h val="0.45511353319198777"/>
        </c:manualLayout>
      </c:layout>
      <c:doughnutChart>
        <c:varyColors val="1"/>
        <c:ser>
          <c:idx val="0"/>
          <c:order val="0"/>
          <c:tx>
            <c:strRef>
              <c:f>Sheet1!$B$1</c:f>
              <c:strCache>
                <c:ptCount val="1"/>
                <c:pt idx="0">
                  <c:v>DB Log</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20</c:v>
                </c:pt>
                <c:pt idx="1">
                  <c:v>20</c:v>
                </c:pt>
                <c:pt idx="2">
                  <c:v>20</c:v>
                </c:pt>
                <c:pt idx="3">
                  <c:v>20</c:v>
                </c:pt>
                <c:pt idx="4">
                  <c:v>20</c:v>
                </c:pt>
                <c:pt idx="5">
                  <c:v>20</c:v>
                </c:pt>
                <c:pt idx="6">
                  <c:v>20</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4.1374916910120282E-2"/>
          <c:y val="0.80419495334893243"/>
          <c:w val="0.79666256167275018"/>
          <c:h val="0.14888267715029238"/>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dirty="0" smtClean="0">
                <a:solidFill>
                  <a:schemeClr val="bg1"/>
                </a:solidFill>
              </a:rPr>
              <a:t>DB2</a:t>
            </a:r>
            <a:r>
              <a:rPr lang="en-US" sz="750" baseline="0" dirty="0" smtClean="0">
                <a:solidFill>
                  <a:schemeClr val="bg1"/>
                </a:solidFill>
              </a:rPr>
              <a:t> Jobs</a:t>
            </a:r>
            <a:endParaRPr lang="en-US" sz="750" dirty="0">
              <a:solidFill>
                <a:schemeClr val="bg1"/>
              </a:solidFill>
            </a:endParaRPr>
          </a:p>
        </c:rich>
      </c:tx>
      <c:layout>
        <c:manualLayout>
          <c:xMode val="edge"/>
          <c:yMode val="edge"/>
          <c:x val="2.9673121283195502E-2"/>
          <c:y val="2.7505765789465893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8.8464311561857273E-2"/>
          <c:y val="0.19953580070495275"/>
          <c:w val="0.8230713768762854"/>
          <c:h val="0.44665868592990193"/>
        </c:manualLayout>
      </c:layout>
      <c:doughnutChart>
        <c:varyColors val="1"/>
        <c:ser>
          <c:idx val="0"/>
          <c:order val="0"/>
          <c:tx>
            <c:strRef>
              <c:f>Sheet1!$B$1</c:f>
              <c:strCache>
                <c:ptCount val="1"/>
                <c:pt idx="0">
                  <c:v>DB Jobs</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20</c:v>
                </c:pt>
                <c:pt idx="1">
                  <c:v>20</c:v>
                </c:pt>
                <c:pt idx="2">
                  <c:v>20</c:v>
                </c:pt>
                <c:pt idx="3">
                  <c:v>20</c:v>
                </c:pt>
                <c:pt idx="4">
                  <c:v>20</c:v>
                </c:pt>
                <c:pt idx="5">
                  <c:v>20</c:v>
                </c:pt>
                <c:pt idx="6">
                  <c:v>20</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4.1374916910120282E-2"/>
          <c:y val="0.80419495334893243"/>
          <c:w val="0.91724955126853114"/>
          <c:h val="0.16762468791731985"/>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b="1" dirty="0" err="1" smtClean="0">
                <a:solidFill>
                  <a:schemeClr val="bg1"/>
                </a:solidFill>
                <a:effectLst>
                  <a:outerShdw algn="t" rotWithShape="0">
                    <a:prstClr val="black">
                      <a:alpha val="40000"/>
                    </a:prstClr>
                  </a:outerShdw>
                </a:effectLst>
              </a:rPr>
              <a:t>Tablespace</a:t>
            </a:r>
            <a:r>
              <a:rPr lang="en-US" sz="750" b="1" dirty="0" smtClean="0">
                <a:solidFill>
                  <a:schemeClr val="bg1"/>
                </a:solidFill>
                <a:effectLst>
                  <a:outerShdw algn="t" rotWithShape="0">
                    <a:prstClr val="black">
                      <a:alpha val="40000"/>
                    </a:prstClr>
                  </a:outerShdw>
                </a:effectLst>
              </a:rPr>
              <a:t>(Normal / Backup / Load</a:t>
            </a:r>
            <a:r>
              <a:rPr lang="en-US" sz="750" b="1" baseline="0" dirty="0" smtClean="0">
                <a:solidFill>
                  <a:schemeClr val="bg1"/>
                </a:solidFill>
                <a:effectLst>
                  <a:outerShdw algn="t" rotWithShape="0">
                    <a:prstClr val="black">
                      <a:alpha val="40000"/>
                    </a:prstClr>
                  </a:outerShdw>
                </a:effectLst>
              </a:rPr>
              <a:t> Pending)</a:t>
            </a:r>
            <a:endParaRPr lang="en-US" sz="750" b="1" dirty="0">
              <a:solidFill>
                <a:schemeClr val="bg1"/>
              </a:solidFill>
              <a:effectLst>
                <a:outerShdw algn="t" rotWithShape="0">
                  <a:prstClr val="black">
                    <a:alpha val="40000"/>
                  </a:prstClr>
                </a:outerShdw>
              </a:effectLst>
            </a:endParaRPr>
          </a:p>
        </c:rich>
      </c:tx>
      <c:layout>
        <c:manualLayout>
          <c:xMode val="edge"/>
          <c:yMode val="edge"/>
          <c:x val="3.4867635301999961E-2"/>
          <c:y val="1.7424036879166466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9861111111111105E-2"/>
          <c:y val="0.18235793640470166"/>
          <c:w val="0.85763888888888884"/>
          <c:h val="0.46367630016791617"/>
        </c:manualLayout>
      </c:layout>
      <c:doughnutChart>
        <c:varyColors val="1"/>
        <c:ser>
          <c:idx val="0"/>
          <c:order val="0"/>
          <c:tx>
            <c:strRef>
              <c:f>Sheet1!$B$1</c:f>
              <c:strCache>
                <c:ptCount val="1"/>
                <c:pt idx="0">
                  <c:v>DB Backup</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5</c:v>
                </c:pt>
                <c:pt idx="1">
                  <c:v>5</c:v>
                </c:pt>
                <c:pt idx="2">
                  <c:v>5</c:v>
                </c:pt>
                <c:pt idx="3">
                  <c:v>5</c:v>
                </c:pt>
                <c:pt idx="4">
                  <c:v>5</c:v>
                </c:pt>
                <c:pt idx="5">
                  <c:v>5</c:v>
                </c:pt>
                <c:pt idx="6">
                  <c:v>5</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7.2946874956349633E-2"/>
          <c:y val="0.81872295012179841"/>
          <c:w val="0.88822015040437696"/>
          <c:h val="0.15311857011091928"/>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dirty="0" smtClean="0">
                <a:solidFill>
                  <a:schemeClr val="bg1"/>
                </a:solidFill>
              </a:rPr>
              <a:t>Reorg (Normal / Pending)</a:t>
            </a:r>
            <a:endParaRPr lang="en-US" sz="750" dirty="0">
              <a:solidFill>
                <a:schemeClr val="bg1"/>
              </a:solidFill>
            </a:endParaRPr>
          </a:p>
        </c:rich>
      </c:tx>
      <c:layout>
        <c:manualLayout>
          <c:xMode val="edge"/>
          <c:yMode val="edge"/>
          <c:x val="2.3341572265800636E-2"/>
          <c:y val="2.4158160902427995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9726515528131453E-2"/>
          <c:y val="0.19112570178153862"/>
          <c:w val="0.84054696894373726"/>
          <c:h val="0.45833652303929245"/>
        </c:manualLayout>
      </c:layout>
      <c:doughnutChart>
        <c:varyColors val="1"/>
        <c:ser>
          <c:idx val="0"/>
          <c:order val="0"/>
          <c:tx>
            <c:strRef>
              <c:f>Sheet1!$B$1</c:f>
              <c:strCache>
                <c:ptCount val="1"/>
                <c:pt idx="0">
                  <c:v>Apps Log</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20</c:v>
                </c:pt>
                <c:pt idx="1">
                  <c:v>20</c:v>
                </c:pt>
                <c:pt idx="2">
                  <c:v>20</c:v>
                </c:pt>
                <c:pt idx="3">
                  <c:v>20</c:v>
                </c:pt>
                <c:pt idx="4">
                  <c:v>20</c:v>
                </c:pt>
                <c:pt idx="5">
                  <c:v>20</c:v>
                </c:pt>
                <c:pt idx="6">
                  <c:v>20</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4.1374916910120282E-2"/>
          <c:y val="0.80419495334893243"/>
          <c:w val="0.91724955126853114"/>
          <c:h val="0.16762468791731985"/>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r>
              <a:rPr lang="en-US" sz="750" dirty="0" smtClean="0">
                <a:solidFill>
                  <a:schemeClr val="bg1"/>
                </a:solidFill>
              </a:rPr>
              <a:t>DB</a:t>
            </a:r>
            <a:r>
              <a:rPr lang="en-US" sz="750" baseline="0" dirty="0" smtClean="0">
                <a:solidFill>
                  <a:schemeClr val="bg1"/>
                </a:solidFill>
              </a:rPr>
              <a:t> Connectivity</a:t>
            </a:r>
            <a:endParaRPr lang="en-US" sz="750" dirty="0">
              <a:solidFill>
                <a:schemeClr val="bg1"/>
              </a:solidFill>
            </a:endParaRPr>
          </a:p>
        </c:rich>
      </c:tx>
      <c:layout>
        <c:manualLayout>
          <c:xMode val="edge"/>
          <c:yMode val="edge"/>
          <c:x val="2.3295353600802617E-2"/>
          <c:y val="1.8112170774796068E-2"/>
        </c:manualLayout>
      </c:layout>
      <c:overlay val="0"/>
      <c:spPr>
        <a:noFill/>
        <a:ln>
          <a:noFill/>
        </a:ln>
        <a:effectLst/>
      </c:spPr>
      <c:txPr>
        <a:bodyPr rot="0" spcFirstLastPara="1" vertOverflow="ellipsis" vert="horz" wrap="square" anchor="ctr" anchorCtr="1"/>
        <a:lstStyle/>
        <a:p>
          <a:pPr>
            <a:defRPr sz="750" b="1" i="0" u="none" strike="noStrike" kern="1200" spc="100" baseline="0">
              <a:solidFill>
                <a:schemeClr val="bg1"/>
              </a:solidFill>
              <a:effectLst>
                <a:outerShdw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7.125832254006613E-2"/>
          <c:y val="0.19846701807056263"/>
          <c:w val="0.84872460133877892"/>
          <c:h val="0.45511353319198777"/>
        </c:manualLayout>
      </c:layout>
      <c:doughnutChart>
        <c:varyColors val="1"/>
        <c:ser>
          <c:idx val="0"/>
          <c:order val="0"/>
          <c:tx>
            <c:strRef>
              <c:f>Sheet1!$B$1</c:f>
              <c:strCache>
                <c:ptCount val="1"/>
                <c:pt idx="0">
                  <c:v>DB Log</c:v>
                </c:pt>
              </c:strCache>
            </c:strRef>
          </c:tx>
          <c:spPr>
            <a:solidFill>
              <a:srgbClr val="00B050"/>
            </a:solidFill>
          </c:spPr>
          <c:explosion val="10"/>
          <c:dPt>
            <c:idx val="0"/>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5"/>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6"/>
            <c:bubble3D val="0"/>
            <c:spPr>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750" b="1" i="0" u="none" strike="noStrike" kern="1200" baseline="0">
                    <a:solidFill>
                      <a:srgbClr val="002060"/>
                    </a:solidFill>
                    <a:latin typeface="+mn-lt"/>
                    <a:ea typeface="+mn-ea"/>
                    <a:cs typeface="+mn-cs"/>
                  </a:defRPr>
                </a:pPr>
                <a:endParaRPr lang="en-US"/>
              </a:p>
            </c:txPr>
            <c:showLegendKey val="0"/>
            <c:showVal val="0"/>
            <c:showCatName val="1"/>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numRef>
              <c:f>Sheet1!$A$2:$A$8</c:f>
              <c:numCache>
                <c:formatCode>d\-mmm</c:formatCode>
                <c:ptCount val="7"/>
                <c:pt idx="0">
                  <c:v>42730</c:v>
                </c:pt>
                <c:pt idx="1">
                  <c:v>42731</c:v>
                </c:pt>
                <c:pt idx="2">
                  <c:v>42732</c:v>
                </c:pt>
                <c:pt idx="3">
                  <c:v>42733</c:v>
                </c:pt>
                <c:pt idx="4">
                  <c:v>42734</c:v>
                </c:pt>
                <c:pt idx="5">
                  <c:v>42735</c:v>
                </c:pt>
                <c:pt idx="6">
                  <c:v>42370</c:v>
                </c:pt>
              </c:numCache>
            </c:numRef>
          </c:cat>
          <c:val>
            <c:numRef>
              <c:f>Sheet1!$B$2:$B$8</c:f>
              <c:numCache>
                <c:formatCode>General</c:formatCode>
                <c:ptCount val="7"/>
                <c:pt idx="0">
                  <c:v>20</c:v>
                </c:pt>
                <c:pt idx="1">
                  <c:v>20</c:v>
                </c:pt>
                <c:pt idx="2">
                  <c:v>20</c:v>
                </c:pt>
                <c:pt idx="3">
                  <c:v>20</c:v>
                </c:pt>
                <c:pt idx="4">
                  <c:v>20</c:v>
                </c:pt>
                <c:pt idx="5">
                  <c:v>20</c:v>
                </c:pt>
                <c:pt idx="6">
                  <c:v>20</c:v>
                </c:pt>
              </c:numCache>
            </c:numRef>
          </c:val>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layout>
        <c:manualLayout>
          <c:xMode val="edge"/>
          <c:yMode val="edge"/>
          <c:x val="4.1374916910120282E-2"/>
          <c:y val="0.80419495334893243"/>
          <c:w val="0.79666256167275018"/>
          <c:h val="0.14888267715029238"/>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002060"/>
              </a:solidFill>
              <a:latin typeface="+mn-lt"/>
              <a:ea typeface="+mn-ea"/>
              <a:cs typeface="+mn-cs"/>
            </a:defRPr>
          </a:pPr>
          <a:endParaRPr lang="en-US"/>
        </a:p>
      </c:txPr>
    </c:legend>
    <c:plotVisOnly val="1"/>
    <c:dispBlanksAs val="gap"/>
    <c:showDLblsOverMax val="0"/>
  </c:chart>
  <c:spPr>
    <a:solidFill>
      <a:srgbClr val="0070C0"/>
    </a:soli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8">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gradFill>
        <a:gsLst>
          <a:gs pos="100000">
            <a:schemeClr val="dk1">
              <a:lumMod val="95000"/>
              <a:lumOff val="5000"/>
            </a:schemeClr>
          </a:gs>
          <a:gs pos="0">
            <a:schemeClr val="dk1">
              <a:lumMod val="75000"/>
              <a:lumOff val="25000"/>
            </a:schemeClr>
          </a:gs>
        </a:gsLst>
        <a:path path="circle">
          <a:fillToRect l="50000" t="50000" r="50000" b="50000"/>
        </a:path>
      </a:gradFill>
      <a:ln w="9525">
        <a:solidFill>
          <a:schemeClr val="dk1">
            <a:lumMod val="75000"/>
            <a:lumOff val="25000"/>
          </a:schemeClr>
        </a:solidFill>
      </a:ln>
    </cs:spPr>
  </cs:downBar>
  <cs:dropLine>
    <cs:lnRef idx="0"/>
    <cs:fillRef idx="0"/>
    <cs:effectRef idx="0"/>
    <cs:fontRef idx="minor">
      <a:schemeClr val="tx1"/>
    </cs:fontRef>
    <cs:spPr>
      <a:ln w="9525" cap="flat" cmpd="sng" algn="ctr">
        <a:solidFill>
          <a:schemeClr val="lt1"/>
        </a:solidFill>
        <a:round/>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cap="flat" cmpd="sng" algn="ctr">
        <a:solidFill>
          <a:schemeClr val="lt1"/>
        </a:solidFill>
        <a:round/>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gradFill>
        <a:gsLst>
          <a:gs pos="100000">
            <a:schemeClr val="lt1">
              <a:lumMod val="85000"/>
            </a:schemeClr>
          </a:gs>
          <a:gs pos="0">
            <a:schemeClr val="lt1"/>
          </a:gs>
        </a:gsLst>
        <a:path path="circle">
          <a:fillToRect l="50000" t="50000" r="50000" b="50000"/>
        </a:path>
      </a:gradFill>
      <a:ln w="9525" cap="flat" cmpd="sng" algn="ctr">
        <a:solidFill>
          <a:schemeClr val="lt1"/>
        </a:solidFill>
        <a:round/>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5.JPG"/></Relationships>
</file>

<file path=ppt/drawings/_rels/drawing2.xml.rels><?xml version="1.0" encoding="UTF-8" standalone="yes"?>
<Relationships xmlns="http://schemas.openxmlformats.org/package/2006/relationships"><Relationship Id="rId1" Type="http://schemas.openxmlformats.org/officeDocument/2006/relationships/image" Target="../media/image5.JPG"/></Relationships>
</file>

<file path=ppt/drawings/_rels/drawing3.xml.rels><?xml version="1.0" encoding="UTF-8" standalone="yes"?>
<Relationships xmlns="http://schemas.openxmlformats.org/package/2006/relationships"><Relationship Id="rId1" Type="http://schemas.openxmlformats.org/officeDocument/2006/relationships/image" Target="../media/image5.JPG"/></Relationships>
</file>

<file path=ppt/drawings/_rels/drawing4.xml.rels><?xml version="1.0" encoding="UTF-8" standalone="yes"?>
<Relationships xmlns="http://schemas.openxmlformats.org/package/2006/relationships"><Relationship Id="rId1" Type="http://schemas.openxmlformats.org/officeDocument/2006/relationships/image" Target="../media/image5.JPG"/></Relationships>
</file>

<file path=ppt/drawings/_rels/drawing5.xml.rels><?xml version="1.0" encoding="UTF-8" standalone="yes"?>
<Relationships xmlns="http://schemas.openxmlformats.org/package/2006/relationships"><Relationship Id="rId1" Type="http://schemas.openxmlformats.org/officeDocument/2006/relationships/image" Target="../media/image5.JPG"/></Relationships>
</file>

<file path=ppt/drawings/_rels/drawing6.xml.rels><?xml version="1.0" encoding="UTF-8" standalone="yes"?>
<Relationships xmlns="http://schemas.openxmlformats.org/package/2006/relationships"><Relationship Id="rId1" Type="http://schemas.openxmlformats.org/officeDocument/2006/relationships/image" Target="../media/image5.JPG"/></Relationships>
</file>

<file path=ppt/drawings/_rels/drawing7.xml.rels><?xml version="1.0" encoding="UTF-8" standalone="yes"?>
<Relationships xmlns="http://schemas.openxmlformats.org/package/2006/relationships"><Relationship Id="rId1" Type="http://schemas.openxmlformats.org/officeDocument/2006/relationships/image" Target="../media/image5.JPG"/></Relationships>
</file>

<file path=ppt/drawings/_rels/drawing8.xml.rels><?xml version="1.0" encoding="UTF-8" standalone="yes"?>
<Relationships xmlns="http://schemas.openxmlformats.org/package/2006/relationships"><Relationship Id="rId1" Type="http://schemas.openxmlformats.org/officeDocument/2006/relationships/image" Target="../media/image5.JPG"/></Relationships>
</file>

<file path=ppt/drawings/drawing1.xml><?xml version="1.0" encoding="utf-8"?>
<c:userShapes xmlns:c="http://schemas.openxmlformats.org/drawingml/2006/chart">
  <cdr:relSizeAnchor xmlns:cdr="http://schemas.openxmlformats.org/drawingml/2006/chartDrawing">
    <cdr:from>
      <cdr:x>0.94729</cdr:x>
      <cdr:y>0.00356</cdr:y>
    </cdr:from>
    <cdr:to>
      <cdr:x>0.99452</cdr:x>
      <cdr:y>0.1091</cdr:y>
    </cdr:to>
    <cdr:pic>
      <cdr:nvPicPr>
        <cdr:cNvPr id="2" name="Picture 1"/>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6324600" y="10885"/>
          <a:ext cx="315300" cy="322719"/>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0.83391</cdr:x>
      <cdr:y>0.00754</cdr:y>
    </cdr:from>
    <cdr:to>
      <cdr:x>0.98675</cdr:x>
      <cdr:y>0.11439</cdr:y>
    </cdr:to>
    <cdr:pic>
      <cdr:nvPicPr>
        <cdr:cNvPr id="3" name="Picture 2"/>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370721" y="18142"/>
          <a:ext cx="251233" cy="257145"/>
        </a:xfrm>
        <a:prstGeom xmlns:a="http://schemas.openxmlformats.org/drawingml/2006/main" prst="rect">
          <a:avLst/>
        </a:prstGeom>
      </cdr:spPr>
    </cdr:pic>
  </cdr:relSizeAnchor>
</c:userShapes>
</file>

<file path=ppt/drawings/drawing3.xml><?xml version="1.0" encoding="utf-8"?>
<c:userShapes xmlns:c="http://schemas.openxmlformats.org/drawingml/2006/chart">
  <cdr:relSizeAnchor xmlns:cdr="http://schemas.openxmlformats.org/drawingml/2006/chartDrawing">
    <cdr:from>
      <cdr:x>0.10829</cdr:x>
      <cdr:y>0.71505</cdr:y>
    </cdr:from>
    <cdr:to>
      <cdr:x>0.49777</cdr:x>
      <cdr:y>0.76399</cdr:y>
    </cdr:to>
    <cdr:sp macro="" textlink="">
      <cdr:nvSpPr>
        <cdr:cNvPr id="4" name="Rounded Rectangle 3"/>
        <cdr:cNvSpPr/>
      </cdr:nvSpPr>
      <cdr:spPr bwMode="auto">
        <a:xfrm xmlns:a="http://schemas.openxmlformats.org/drawingml/2006/main">
          <a:off x="168827" y="1719521"/>
          <a:ext cx="607185" cy="117686"/>
        </a:xfrm>
        <a:prstGeom xmlns:a="http://schemas.openxmlformats.org/drawingml/2006/main" prst="roundRect">
          <a:avLst/>
        </a:prstGeom>
        <a:solidFill xmlns:a="http://schemas.openxmlformats.org/drawingml/2006/main">
          <a:schemeClr val="accent1">
            <a:lumMod val="75000"/>
          </a:schemeClr>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cdr:txBody>
    </cdr:sp>
  </cdr:relSizeAnchor>
  <cdr:relSizeAnchor xmlns:cdr="http://schemas.openxmlformats.org/drawingml/2006/chartDrawing">
    <cdr:from>
      <cdr:x>0.50269</cdr:x>
      <cdr:y>0.71678</cdr:y>
    </cdr:from>
    <cdr:to>
      <cdr:x>0.89217</cdr:x>
      <cdr:y>0.76399</cdr:y>
    </cdr:to>
    <cdr:sp macro="" textlink="">
      <cdr:nvSpPr>
        <cdr:cNvPr id="5" name="Rounded Rectangle 4"/>
        <cdr:cNvSpPr/>
      </cdr:nvSpPr>
      <cdr:spPr bwMode="auto">
        <a:xfrm xmlns:a="http://schemas.openxmlformats.org/drawingml/2006/main">
          <a:off x="783682" y="1723696"/>
          <a:ext cx="607185" cy="113512"/>
        </a:xfrm>
        <a:prstGeom xmlns:a="http://schemas.openxmlformats.org/drawingml/2006/main" prst="roundRect">
          <a:avLst/>
        </a:prstGeom>
        <a:solidFill xmlns:a="http://schemas.openxmlformats.org/drawingml/2006/main">
          <a:srgbClr val="FF0000"/>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cdr:txBody>
    </cdr:sp>
  </cdr:relSizeAnchor>
  <cdr:relSizeAnchor xmlns:cdr="http://schemas.openxmlformats.org/drawingml/2006/chartDrawing">
    <cdr:from>
      <cdr:x>0.84177</cdr:x>
      <cdr:y>0.00604</cdr:y>
    </cdr:from>
    <cdr:to>
      <cdr:x>0.99343</cdr:x>
      <cdr:y>0.11297</cdr:y>
    </cdr:to>
    <cdr:pic>
      <cdr:nvPicPr>
        <cdr:cNvPr id="7" name="Picture 6"/>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394432" y="14513"/>
          <a:ext cx="251233" cy="257145"/>
        </a:xfrm>
        <a:prstGeom xmlns:a="http://schemas.openxmlformats.org/drawingml/2006/main" prst="rect">
          <a:avLst/>
        </a:prstGeom>
      </cdr:spPr>
    </cdr:pic>
  </cdr:relSizeAnchor>
</c:userShapes>
</file>

<file path=ppt/drawings/drawing4.xml><?xml version="1.0" encoding="utf-8"?>
<c:userShapes xmlns:c="http://schemas.openxmlformats.org/drawingml/2006/chart">
  <cdr:relSizeAnchor xmlns:cdr="http://schemas.openxmlformats.org/drawingml/2006/chartDrawing">
    <cdr:from>
      <cdr:x>0.11012</cdr:x>
      <cdr:y>0.71068</cdr:y>
    </cdr:from>
    <cdr:to>
      <cdr:x>0.50618</cdr:x>
      <cdr:y>0.75962</cdr:y>
    </cdr:to>
    <cdr:sp macro="" textlink="">
      <cdr:nvSpPr>
        <cdr:cNvPr id="4" name="Rounded Rectangle 3"/>
        <cdr:cNvSpPr/>
      </cdr:nvSpPr>
      <cdr:spPr bwMode="auto">
        <a:xfrm xmlns:a="http://schemas.openxmlformats.org/drawingml/2006/main">
          <a:off x="168828" y="1709011"/>
          <a:ext cx="607185" cy="117686"/>
        </a:xfrm>
        <a:prstGeom xmlns:a="http://schemas.openxmlformats.org/drawingml/2006/main" prst="roundRect">
          <a:avLst/>
        </a:prstGeom>
        <a:solidFill xmlns:a="http://schemas.openxmlformats.org/drawingml/2006/main">
          <a:schemeClr val="accent1">
            <a:lumMod val="75000"/>
          </a:schemeClr>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cdr:txBody>
    </cdr:sp>
  </cdr:relSizeAnchor>
  <cdr:relSizeAnchor xmlns:cdr="http://schemas.openxmlformats.org/drawingml/2006/chartDrawing">
    <cdr:from>
      <cdr:x>0.50797</cdr:x>
      <cdr:y>0.71241</cdr:y>
    </cdr:from>
    <cdr:to>
      <cdr:x>0.90402</cdr:x>
      <cdr:y>0.75962</cdr:y>
    </cdr:to>
    <cdr:sp macro="" textlink="">
      <cdr:nvSpPr>
        <cdr:cNvPr id="5" name="Rounded Rectangle 4"/>
        <cdr:cNvSpPr/>
      </cdr:nvSpPr>
      <cdr:spPr bwMode="auto">
        <a:xfrm xmlns:a="http://schemas.openxmlformats.org/drawingml/2006/main">
          <a:off x="778763" y="1713185"/>
          <a:ext cx="607185" cy="113512"/>
        </a:xfrm>
        <a:prstGeom xmlns:a="http://schemas.openxmlformats.org/drawingml/2006/main" prst="roundRect">
          <a:avLst/>
        </a:prstGeom>
        <a:solidFill xmlns:a="http://schemas.openxmlformats.org/drawingml/2006/main">
          <a:srgbClr val="FF0000"/>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cdr:txBody>
    </cdr:sp>
  </cdr:relSizeAnchor>
  <cdr:relSizeAnchor xmlns:cdr="http://schemas.openxmlformats.org/drawingml/2006/chartDrawing">
    <cdr:from>
      <cdr:x>0.8391</cdr:x>
      <cdr:y>0.00604</cdr:y>
    </cdr:from>
    <cdr:to>
      <cdr:x>0.99332</cdr:x>
      <cdr:y>0.11297</cdr:y>
    </cdr:to>
    <cdr:pic>
      <cdr:nvPicPr>
        <cdr:cNvPr id="7" name="Picture 6"/>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366931" y="14513"/>
          <a:ext cx="251233" cy="257145"/>
        </a:xfrm>
        <a:prstGeom xmlns:a="http://schemas.openxmlformats.org/drawingml/2006/main" prst="rect">
          <a:avLst/>
        </a:prstGeom>
      </cdr:spPr>
    </cdr:pic>
  </cdr:relSizeAnchor>
</c:userShapes>
</file>

<file path=ppt/drawings/drawing5.xml><?xml version="1.0" encoding="utf-8"?>
<c:userShapes xmlns:c="http://schemas.openxmlformats.org/drawingml/2006/chart">
  <cdr:relSizeAnchor xmlns:cdr="http://schemas.openxmlformats.org/drawingml/2006/chartDrawing">
    <cdr:from>
      <cdr:x>0.10204</cdr:x>
      <cdr:y>0.71068</cdr:y>
    </cdr:from>
    <cdr:to>
      <cdr:x>0.49339</cdr:x>
      <cdr:y>0.75962</cdr:y>
    </cdr:to>
    <cdr:sp macro="" textlink="">
      <cdr:nvSpPr>
        <cdr:cNvPr id="4" name="Rounded Rectangle 3"/>
        <cdr:cNvSpPr/>
      </cdr:nvSpPr>
      <cdr:spPr bwMode="auto">
        <a:xfrm xmlns:a="http://schemas.openxmlformats.org/drawingml/2006/main">
          <a:off x="158317" y="1709011"/>
          <a:ext cx="607185" cy="117686"/>
        </a:xfrm>
        <a:prstGeom xmlns:a="http://schemas.openxmlformats.org/drawingml/2006/main" prst="roundRect">
          <a:avLst/>
        </a:prstGeom>
        <a:solidFill xmlns:a="http://schemas.openxmlformats.org/drawingml/2006/main">
          <a:schemeClr val="accent1">
            <a:lumMod val="75000"/>
          </a:schemeClr>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cdr:txBody>
    </cdr:sp>
  </cdr:relSizeAnchor>
  <cdr:relSizeAnchor xmlns:cdr="http://schemas.openxmlformats.org/drawingml/2006/chartDrawing">
    <cdr:from>
      <cdr:x>0.49834</cdr:x>
      <cdr:y>0.71241</cdr:y>
    </cdr:from>
    <cdr:to>
      <cdr:x>0.88969</cdr:x>
      <cdr:y>0.75962</cdr:y>
    </cdr:to>
    <cdr:sp macro="" textlink="">
      <cdr:nvSpPr>
        <cdr:cNvPr id="5" name="Rounded Rectangle 4"/>
        <cdr:cNvSpPr/>
      </cdr:nvSpPr>
      <cdr:spPr bwMode="auto">
        <a:xfrm xmlns:a="http://schemas.openxmlformats.org/drawingml/2006/main">
          <a:off x="773172" y="1713185"/>
          <a:ext cx="607185" cy="113512"/>
        </a:xfrm>
        <a:prstGeom xmlns:a="http://schemas.openxmlformats.org/drawingml/2006/main" prst="roundRect">
          <a:avLst/>
        </a:prstGeom>
        <a:solidFill xmlns:a="http://schemas.openxmlformats.org/drawingml/2006/main">
          <a:srgbClr val="FF0000"/>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cdr:txBody>
    </cdr:sp>
  </cdr:relSizeAnchor>
  <cdr:relSizeAnchor xmlns:cdr="http://schemas.openxmlformats.org/drawingml/2006/chartDrawing">
    <cdr:from>
      <cdr:x>0.84101</cdr:x>
      <cdr:y>0.00604</cdr:y>
    </cdr:from>
    <cdr:to>
      <cdr:x>0.9934</cdr:x>
      <cdr:y>0.11297</cdr:y>
    </cdr:to>
    <cdr:pic>
      <cdr:nvPicPr>
        <cdr:cNvPr id="7" name="Picture 6"/>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386499" y="14513"/>
          <a:ext cx="251233" cy="257145"/>
        </a:xfrm>
        <a:prstGeom xmlns:a="http://schemas.openxmlformats.org/drawingml/2006/main" prst="rect">
          <a:avLst/>
        </a:prstGeom>
      </cdr:spPr>
    </cdr:pic>
  </cdr:relSizeAnchor>
</c:userShapes>
</file>

<file path=ppt/drawings/drawing6.xml><?xml version="1.0" encoding="utf-8"?>
<c:userShapes xmlns:c="http://schemas.openxmlformats.org/drawingml/2006/chart">
  <cdr:relSizeAnchor xmlns:cdr="http://schemas.openxmlformats.org/drawingml/2006/chartDrawing">
    <cdr:from>
      <cdr:x>0.84595</cdr:x>
      <cdr:y>0.00603</cdr:y>
    </cdr:from>
    <cdr:to>
      <cdr:x>0.99321</cdr:x>
      <cdr:y>0.11286</cdr:y>
    </cdr:to>
    <cdr:pic>
      <cdr:nvPicPr>
        <cdr:cNvPr id="5" name="Picture 4"/>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443292" y="14513"/>
          <a:ext cx="251233" cy="257145"/>
        </a:xfrm>
        <a:prstGeom xmlns:a="http://schemas.openxmlformats.org/drawingml/2006/main" prst="rect">
          <a:avLst/>
        </a:prstGeom>
      </cdr:spPr>
    </cdr:pic>
  </cdr:relSizeAnchor>
</c:userShapes>
</file>

<file path=ppt/drawings/drawing7.xml><?xml version="1.0" encoding="utf-8"?>
<c:userShapes xmlns:c="http://schemas.openxmlformats.org/drawingml/2006/chart">
  <cdr:relSizeAnchor xmlns:cdr="http://schemas.openxmlformats.org/drawingml/2006/chartDrawing">
    <cdr:from>
      <cdr:x>0.10829</cdr:x>
      <cdr:y>0.71505</cdr:y>
    </cdr:from>
    <cdr:to>
      <cdr:x>0.49777</cdr:x>
      <cdr:y>0.76399</cdr:y>
    </cdr:to>
    <cdr:sp macro="" textlink="">
      <cdr:nvSpPr>
        <cdr:cNvPr id="4" name="Rounded Rectangle 3"/>
        <cdr:cNvSpPr/>
      </cdr:nvSpPr>
      <cdr:spPr bwMode="auto">
        <a:xfrm xmlns:a="http://schemas.openxmlformats.org/drawingml/2006/main">
          <a:off x="168827" y="1719521"/>
          <a:ext cx="607185" cy="117686"/>
        </a:xfrm>
        <a:prstGeom xmlns:a="http://schemas.openxmlformats.org/drawingml/2006/main" prst="roundRect">
          <a:avLst/>
        </a:prstGeom>
        <a:solidFill xmlns:a="http://schemas.openxmlformats.org/drawingml/2006/main">
          <a:schemeClr val="accent1">
            <a:lumMod val="75000"/>
          </a:schemeClr>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cdr:txBody>
    </cdr:sp>
  </cdr:relSizeAnchor>
  <cdr:relSizeAnchor xmlns:cdr="http://schemas.openxmlformats.org/drawingml/2006/chartDrawing">
    <cdr:from>
      <cdr:x>0.50269</cdr:x>
      <cdr:y>0.71678</cdr:y>
    </cdr:from>
    <cdr:to>
      <cdr:x>0.89217</cdr:x>
      <cdr:y>0.76399</cdr:y>
    </cdr:to>
    <cdr:sp macro="" textlink="">
      <cdr:nvSpPr>
        <cdr:cNvPr id="5" name="Rounded Rectangle 4"/>
        <cdr:cNvSpPr/>
      </cdr:nvSpPr>
      <cdr:spPr bwMode="auto">
        <a:xfrm xmlns:a="http://schemas.openxmlformats.org/drawingml/2006/main">
          <a:off x="783682" y="1723696"/>
          <a:ext cx="607185" cy="113512"/>
        </a:xfrm>
        <a:prstGeom xmlns:a="http://schemas.openxmlformats.org/drawingml/2006/main" prst="roundRect">
          <a:avLst/>
        </a:prstGeom>
        <a:solidFill xmlns:a="http://schemas.openxmlformats.org/drawingml/2006/main">
          <a:srgbClr val="FF0000"/>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cdr:txBody>
    </cdr:sp>
  </cdr:relSizeAnchor>
  <cdr:relSizeAnchor xmlns:cdr="http://schemas.openxmlformats.org/drawingml/2006/chartDrawing">
    <cdr:from>
      <cdr:x>0.84574</cdr:x>
      <cdr:y>0.006</cdr:y>
    </cdr:from>
    <cdr:to>
      <cdr:x>0.99185</cdr:x>
      <cdr:y>0.11235</cdr:y>
    </cdr:to>
    <cdr:pic>
      <cdr:nvPicPr>
        <cdr:cNvPr id="7" name="Picture 6"/>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454178" y="14513"/>
          <a:ext cx="251233" cy="257145"/>
        </a:xfrm>
        <a:prstGeom xmlns:a="http://schemas.openxmlformats.org/drawingml/2006/main" prst="rect">
          <a:avLst/>
        </a:prstGeom>
      </cdr:spPr>
    </cdr:pic>
  </cdr:relSizeAnchor>
</c:userShapes>
</file>

<file path=ppt/drawings/drawing8.xml><?xml version="1.0" encoding="utf-8"?>
<c:userShapes xmlns:c="http://schemas.openxmlformats.org/drawingml/2006/chart">
  <cdr:relSizeAnchor xmlns:cdr="http://schemas.openxmlformats.org/drawingml/2006/chartDrawing">
    <cdr:from>
      <cdr:x>0.11012</cdr:x>
      <cdr:y>0.71068</cdr:y>
    </cdr:from>
    <cdr:to>
      <cdr:x>0.50618</cdr:x>
      <cdr:y>0.75962</cdr:y>
    </cdr:to>
    <cdr:sp macro="" textlink="">
      <cdr:nvSpPr>
        <cdr:cNvPr id="4" name="Rounded Rectangle 3"/>
        <cdr:cNvSpPr/>
      </cdr:nvSpPr>
      <cdr:spPr bwMode="auto">
        <a:xfrm xmlns:a="http://schemas.openxmlformats.org/drawingml/2006/main">
          <a:off x="168828" y="1709011"/>
          <a:ext cx="607185" cy="117686"/>
        </a:xfrm>
        <a:prstGeom xmlns:a="http://schemas.openxmlformats.org/drawingml/2006/main" prst="roundRect">
          <a:avLst/>
        </a:prstGeom>
        <a:solidFill xmlns:a="http://schemas.openxmlformats.org/drawingml/2006/main">
          <a:schemeClr val="accent1">
            <a:lumMod val="75000"/>
          </a:schemeClr>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cdr:txBody>
    </cdr:sp>
  </cdr:relSizeAnchor>
  <cdr:relSizeAnchor xmlns:cdr="http://schemas.openxmlformats.org/drawingml/2006/chartDrawing">
    <cdr:from>
      <cdr:x>0.50797</cdr:x>
      <cdr:y>0.71241</cdr:y>
    </cdr:from>
    <cdr:to>
      <cdr:x>0.90402</cdr:x>
      <cdr:y>0.75962</cdr:y>
    </cdr:to>
    <cdr:sp macro="" textlink="">
      <cdr:nvSpPr>
        <cdr:cNvPr id="5" name="Rounded Rectangle 4"/>
        <cdr:cNvSpPr/>
      </cdr:nvSpPr>
      <cdr:spPr bwMode="auto">
        <a:xfrm xmlns:a="http://schemas.openxmlformats.org/drawingml/2006/main">
          <a:off x="778763" y="1713185"/>
          <a:ext cx="607185" cy="113512"/>
        </a:xfrm>
        <a:prstGeom xmlns:a="http://schemas.openxmlformats.org/drawingml/2006/main" prst="roundRect">
          <a:avLst/>
        </a:prstGeom>
        <a:solidFill xmlns:a="http://schemas.openxmlformats.org/drawingml/2006/main">
          <a:srgbClr val="FF0000"/>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ctr" anchorCtr="0" compatLnSpc="1">
          <a:prstTxWarp prst="textNoShape">
            <a:avLst/>
          </a:prstTxWarp>
        </a:bodyPr>
        <a:lstStyle xmlns:a="http://schemas.openxmlformats.org/drawingml/2006/main">
          <a:defPPr>
            <a:defRPr lang="en-US"/>
          </a:defPPr>
          <a:lvl1pPr algn="l" rtl="0" fontAlgn="base">
            <a:spcBef>
              <a:spcPct val="0"/>
            </a:spcBef>
            <a:spcAft>
              <a:spcPct val="0"/>
            </a:spcAft>
            <a:defRPr sz="2400" kern="1200">
              <a:solidFill>
                <a:schemeClr val="tx1"/>
              </a:solidFill>
              <a:latin typeface="Times" pitchFamily="-112" charset="0"/>
              <a:ea typeface="Osaka" charset="0"/>
              <a:cs typeface="Osaka" charset="0"/>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xmlns:a="http://schemas.openxmlformats.org/drawingml/2006/main">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cdr:txBody>
    </cdr:sp>
  </cdr:relSizeAnchor>
  <cdr:relSizeAnchor xmlns:cdr="http://schemas.openxmlformats.org/drawingml/2006/chartDrawing">
    <cdr:from>
      <cdr:x>0.84623</cdr:x>
      <cdr:y>0.00597</cdr:y>
    </cdr:from>
    <cdr:to>
      <cdr:x>0.99134</cdr:x>
      <cdr:y>0.11177</cdr:y>
    </cdr:to>
    <cdr:pic>
      <cdr:nvPicPr>
        <cdr:cNvPr id="7" name="Picture 6"/>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1465063" y="14514"/>
          <a:ext cx="251233" cy="257145"/>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atin typeface="Times" pitchFamily="-107" charset="0"/>
                <a:ea typeface="Osaka" pitchFamily="-107" charset="-128"/>
                <a:cs typeface="Osaka" pitchFamily="-107" charset="-128"/>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ea typeface="Osaka" charset="-128"/>
                <a:cs typeface="+mn-cs"/>
              </a:defRPr>
            </a:lvl1pPr>
          </a:lstStyle>
          <a:p>
            <a:pPr>
              <a:defRPr/>
            </a:pPr>
            <a:fld id="{29A640F4-BC42-487E-91C4-E5E44B37C84B}" type="datetime1">
              <a:rPr lang="en-US"/>
              <a:pPr>
                <a:defRPr/>
              </a:pPr>
              <a:t>1/5/2016</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atin typeface="Times" pitchFamily="-107" charset="0"/>
                <a:ea typeface="Osaka" pitchFamily="-107" charset="-128"/>
                <a:cs typeface="Osaka" pitchFamily="-107" charset="-128"/>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ea typeface="Osaka" charset="-128"/>
                <a:cs typeface="+mn-cs"/>
              </a:defRPr>
            </a:lvl1pPr>
          </a:lstStyle>
          <a:p>
            <a:pPr>
              <a:defRPr/>
            </a:pPr>
            <a:fld id="{FB8B41E0-BC68-4E67-B7B5-5549134F45F6}" type="slidenum">
              <a:rPr lang="en-US"/>
              <a:pPr>
                <a:defRPr/>
              </a:pPr>
              <a:t>‹#›</a:t>
            </a:fld>
            <a:endParaRPr lang="en-US"/>
          </a:p>
        </p:txBody>
      </p:sp>
    </p:spTree>
    <p:extLst>
      <p:ext uri="{BB962C8B-B14F-4D97-AF65-F5344CB8AC3E}">
        <p14:creationId xmlns:p14="http://schemas.microsoft.com/office/powerpoint/2010/main" val="11805290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eaLnBrk="0" hangingPunct="0">
              <a:defRPr sz="1200">
                <a:latin typeface="Times" pitchFamily="-107" charset="0"/>
                <a:ea typeface="Osaka" pitchFamily="-107" charset="-128"/>
                <a:cs typeface="Osaka" pitchFamily="-107" charset="-128"/>
              </a:defRPr>
            </a:lvl1pPr>
          </a:lstStyle>
          <a:p>
            <a:pPr>
              <a:defRPr/>
            </a:pPr>
            <a:endParaRPr lang="en-US"/>
          </a:p>
        </p:txBody>
      </p:sp>
      <p:sp>
        <p:nvSpPr>
          <p:cNvPr id="8195"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algn="r" eaLnBrk="0" hangingPunct="0">
              <a:defRPr sz="1200">
                <a:latin typeface="Times" pitchFamily="-107" charset="0"/>
                <a:ea typeface="Osaka" pitchFamily="-107" charset="-128"/>
                <a:cs typeface="Osaka" pitchFamily="-107" charset="-128"/>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330200" y="696913"/>
            <a:ext cx="6197600" cy="34861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eaLnBrk="0" hangingPunct="0">
              <a:defRPr sz="1200">
                <a:latin typeface="Times" pitchFamily="-107" charset="0"/>
                <a:ea typeface="Osaka" pitchFamily="-107" charset="-128"/>
                <a:cs typeface="Osaka" pitchFamily="-107" charset="-128"/>
              </a:defRPr>
            </a:lvl1pPr>
          </a:lstStyle>
          <a:p>
            <a:pPr>
              <a:defRPr/>
            </a:pPr>
            <a:endParaRPr lang="en-US"/>
          </a:p>
        </p:txBody>
      </p:sp>
      <p:sp>
        <p:nvSpPr>
          <p:cNvPr id="819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algn="r" eaLnBrk="0" hangingPunct="0">
              <a:defRPr sz="1200">
                <a:ea typeface="Osaka" charset="-128"/>
                <a:cs typeface="+mn-cs"/>
              </a:defRPr>
            </a:lvl1pPr>
          </a:lstStyle>
          <a:p>
            <a:pPr>
              <a:defRPr/>
            </a:pPr>
            <a:fld id="{66AA744C-AAC5-4C97-AC24-BB1600EF416A}" type="slidenum">
              <a:rPr lang="en-US"/>
              <a:pPr>
                <a:defRPr/>
              </a:pPr>
              <a:t>‹#›</a:t>
            </a:fld>
            <a:endParaRPr lang="en-US"/>
          </a:p>
        </p:txBody>
      </p:sp>
    </p:spTree>
    <p:extLst>
      <p:ext uri="{BB962C8B-B14F-4D97-AF65-F5344CB8AC3E}">
        <p14:creationId xmlns:p14="http://schemas.microsoft.com/office/powerpoint/2010/main" val="4260652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 charset="0"/>
        <a:ea typeface="Osaka" pitchFamily="1" charset="-128"/>
        <a:cs typeface="Osaka"/>
      </a:defRPr>
    </a:lvl1pPr>
    <a:lvl2pPr marL="457200" algn="l" rtl="0" eaLnBrk="0" fontAlgn="base" hangingPunct="0">
      <a:spcBef>
        <a:spcPct val="30000"/>
      </a:spcBef>
      <a:spcAft>
        <a:spcPct val="0"/>
      </a:spcAft>
      <a:defRPr sz="1200" kern="1200">
        <a:solidFill>
          <a:schemeClr val="tx1"/>
        </a:solidFill>
        <a:latin typeface="Times" pitchFamily="1" charset="0"/>
        <a:ea typeface="Osaka" pitchFamily="1" charset="-128"/>
        <a:cs typeface="Osaka"/>
      </a:defRPr>
    </a:lvl2pPr>
    <a:lvl3pPr marL="914400" algn="l" rtl="0" eaLnBrk="0" fontAlgn="base" hangingPunct="0">
      <a:spcBef>
        <a:spcPct val="30000"/>
      </a:spcBef>
      <a:spcAft>
        <a:spcPct val="0"/>
      </a:spcAft>
      <a:defRPr sz="1200" kern="1200">
        <a:solidFill>
          <a:schemeClr val="tx1"/>
        </a:solidFill>
        <a:latin typeface="Times" pitchFamily="1" charset="0"/>
        <a:ea typeface="Osaka" pitchFamily="1" charset="-128"/>
        <a:cs typeface="Osaka"/>
      </a:defRPr>
    </a:lvl3pPr>
    <a:lvl4pPr marL="1371600" algn="l" rtl="0" eaLnBrk="0" fontAlgn="base" hangingPunct="0">
      <a:spcBef>
        <a:spcPct val="30000"/>
      </a:spcBef>
      <a:spcAft>
        <a:spcPct val="0"/>
      </a:spcAft>
      <a:defRPr sz="1200" kern="1200">
        <a:solidFill>
          <a:schemeClr val="tx1"/>
        </a:solidFill>
        <a:latin typeface="Times" pitchFamily="1" charset="0"/>
        <a:ea typeface="Osaka" pitchFamily="1" charset="-128"/>
        <a:cs typeface="Osaka"/>
      </a:defRPr>
    </a:lvl4pPr>
    <a:lvl5pPr marL="1828800" algn="l" rtl="0" eaLnBrk="0" fontAlgn="base" hangingPunct="0">
      <a:spcBef>
        <a:spcPct val="30000"/>
      </a:spcBef>
      <a:spcAft>
        <a:spcPct val="0"/>
      </a:spcAft>
      <a:defRPr sz="1200" kern="1200">
        <a:solidFill>
          <a:schemeClr val="tx1"/>
        </a:solidFill>
        <a:latin typeface="Times" pitchFamily="1" charset="0"/>
        <a:ea typeface="Osaka" pitchFamily="1" charset="-128"/>
        <a:cs typeface="Osak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6AA744C-AAC5-4C97-AC24-BB1600EF416A}" type="slidenum">
              <a:rPr lang="en-US" smtClean="0"/>
              <a:pPr>
                <a:defRPr/>
              </a:pPr>
              <a:t>1</a:t>
            </a:fld>
            <a:endParaRPr lang="en-US"/>
          </a:p>
        </p:txBody>
      </p:sp>
    </p:spTree>
    <p:extLst>
      <p:ext uri="{BB962C8B-B14F-4D97-AF65-F5344CB8AC3E}">
        <p14:creationId xmlns:p14="http://schemas.microsoft.com/office/powerpoint/2010/main" val="14086140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7"/>
          <p:cNvCxnSpPr>
            <a:cxnSpLocks noChangeShapeType="1"/>
          </p:cNvCxnSpPr>
          <p:nvPr userDrawn="1"/>
        </p:nvCxnSpPr>
        <p:spPr bwMode="auto">
          <a:xfrm flipV="1">
            <a:off x="2362200" y="3240088"/>
            <a:ext cx="7467600" cy="11112"/>
          </a:xfrm>
          <a:prstGeom prst="line">
            <a:avLst/>
          </a:prstGeom>
          <a:noFill/>
          <a:ln w="6350">
            <a:solidFill>
              <a:schemeClr val="bg2"/>
            </a:solidFill>
            <a:round/>
            <a:headEnd/>
            <a:tailEnd/>
          </a:ln>
        </p:spPr>
      </p:cxnSp>
      <p:sp>
        <p:nvSpPr>
          <p:cNvPr id="5" name="Rectangle 4"/>
          <p:cNvSpPr/>
          <p:nvPr userDrawn="1"/>
        </p:nvSpPr>
        <p:spPr bwMode="auto">
          <a:xfrm>
            <a:off x="3972985" y="820738"/>
            <a:ext cx="4262967" cy="1117600"/>
          </a:xfrm>
          <a:prstGeom prst="rect">
            <a:avLst/>
          </a:prstGeom>
          <a:solidFill>
            <a:schemeClr val="bg1"/>
          </a:solidFill>
          <a:ln w="9525" cap="flat" cmpd="sng" algn="ctr">
            <a:noFill/>
            <a:prstDash val="solid"/>
            <a:round/>
            <a:headEnd type="none" w="med" len="med"/>
            <a:tailEnd type="none" w="med" len="med"/>
          </a:ln>
          <a:effectLst/>
        </p:spPr>
        <p:txBody>
          <a:bodyPr/>
          <a:lstStyle/>
          <a:p>
            <a:pPr eaLnBrk="0" hangingPunct="0">
              <a:defRPr/>
            </a:pPr>
            <a:endParaRPr lang="en-US" sz="2400">
              <a:latin typeface="Times" pitchFamily="1" charset="0"/>
              <a:ea typeface="Osaka" pitchFamily="1" charset="-128"/>
              <a:cs typeface="Osaka" pitchFamily="-112" charset="-128"/>
            </a:endParaRPr>
          </a:p>
        </p:txBody>
      </p:sp>
      <p:pic>
        <p:nvPicPr>
          <p:cNvPr id="6" name="Picture 10" descr="concxlogo_business_multi_rgb.png"/>
          <p:cNvPicPr>
            <a:picLocks noChangeAspect="1"/>
          </p:cNvPicPr>
          <p:nvPr userDrawn="1"/>
        </p:nvPicPr>
        <p:blipFill>
          <a:blip r:embed="rId3" cstate="print"/>
          <a:srcRect/>
          <a:stretch>
            <a:fillRect/>
          </a:stretch>
        </p:blipFill>
        <p:spPr bwMode="auto">
          <a:xfrm>
            <a:off x="4138084" y="904876"/>
            <a:ext cx="3911600" cy="879475"/>
          </a:xfrm>
          <a:prstGeom prst="rect">
            <a:avLst/>
          </a:prstGeom>
          <a:noFill/>
          <a:ln w="9525">
            <a:noFill/>
            <a:miter lim="800000"/>
            <a:headEnd/>
            <a:tailEnd/>
          </a:ln>
        </p:spPr>
      </p:pic>
      <p:sp>
        <p:nvSpPr>
          <p:cNvPr id="3074" name="Rectangle 2"/>
          <p:cNvSpPr>
            <a:spLocks noGrp="1" noChangeArrowheads="1"/>
          </p:cNvSpPr>
          <p:nvPr>
            <p:ph type="ctrTitle"/>
          </p:nvPr>
        </p:nvSpPr>
        <p:spPr>
          <a:xfrm>
            <a:off x="3183762" y="2743140"/>
            <a:ext cx="5835765" cy="406265"/>
          </a:xfrm>
          <a:noFill/>
          <a:effectLst/>
        </p:spPr>
        <p:txBody>
          <a:bodyPr anchor="t"/>
          <a:lstStyle>
            <a:lvl1pPr>
              <a:lnSpc>
                <a:spcPct val="110000"/>
              </a:lnSpc>
              <a:defRPr sz="2400" b="1" cap="all" spc="50">
                <a:latin typeface="+mj-lt"/>
              </a:defRPr>
            </a:lvl1pPr>
          </a:lstStyle>
          <a:p>
            <a:r>
              <a:rPr lang="en-US" dirty="0" smtClean="0"/>
              <a:t>Click to edit Master title style</a:t>
            </a:r>
            <a:endParaRPr lang="en-US" dirty="0"/>
          </a:p>
        </p:txBody>
      </p:sp>
      <p:sp>
        <p:nvSpPr>
          <p:cNvPr id="3079" name="Rectangle 7"/>
          <p:cNvSpPr>
            <a:spLocks noGrp="1" noChangeArrowheads="1"/>
          </p:cNvSpPr>
          <p:nvPr>
            <p:ph type="subTitle" sz="quarter" idx="1"/>
          </p:nvPr>
        </p:nvSpPr>
        <p:spPr>
          <a:xfrm>
            <a:off x="3500967" y="3346450"/>
            <a:ext cx="5181600" cy="533400"/>
          </a:xfrm>
        </p:spPr>
        <p:txBody>
          <a:bodyPr/>
          <a:lstStyle>
            <a:lvl1pPr marL="0" indent="0" algn="ctr">
              <a:buFont typeface="Wingdings" pitchFamily="1" charset="2"/>
              <a:buNone/>
              <a:defRPr sz="1800" b="1" i="1" spc="20">
                <a:solidFill>
                  <a:schemeClr val="bg2">
                    <a:lumMod val="75000"/>
                  </a:schemeClr>
                </a:solidFill>
              </a:defRPr>
            </a:lvl1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89069" y="799598"/>
            <a:ext cx="3813865" cy="353943"/>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79967" y="1364343"/>
            <a:ext cx="10989733" cy="42998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2"/>
          <p:cNvSpPr>
            <a:spLocks noGrp="1"/>
          </p:cNvSpPr>
          <p:nvPr userDrawn="1">
            <p:ph type="sldNum" sz="quarter" idx="10"/>
          </p:nvPr>
        </p:nvSpPr>
        <p:spPr/>
        <p:txBody>
          <a:bodyPr/>
          <a:lstStyle>
            <a:lvl1pPr>
              <a:defRPr smtClean="0"/>
            </a:lvl1pPr>
          </a:lstStyle>
          <a:p>
            <a:pPr>
              <a:defRPr/>
            </a:pPr>
            <a:fld id="{6BABDF5F-580A-4279-81C8-306AF8CC731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2"/>
          <p:cNvSpPr txBox="1">
            <a:spLocks noChangeArrowheads="1"/>
          </p:cNvSpPr>
          <p:nvPr userDrawn="1"/>
        </p:nvSpPr>
        <p:spPr bwMode="auto">
          <a:xfrm>
            <a:off x="444501" y="6467475"/>
            <a:ext cx="5067300" cy="304800"/>
          </a:xfrm>
          <a:prstGeom prst="rect">
            <a:avLst/>
          </a:prstGeom>
          <a:noFill/>
          <a:ln w="9525">
            <a:noFill/>
            <a:miter lim="800000"/>
            <a:headEnd/>
            <a:tailEnd/>
          </a:ln>
        </p:spPr>
        <p:txBody>
          <a:bodyPr/>
          <a:lstStyle>
            <a:lvl1pPr>
              <a:defRPr/>
            </a:lvl1pPr>
          </a:lstStyle>
          <a:p>
            <a:pPr eaLnBrk="0" hangingPunct="0">
              <a:defRPr/>
            </a:pPr>
            <a:r>
              <a:rPr lang="en-US" sz="1000" dirty="0" smtClean="0">
                <a:latin typeface="+mj-lt"/>
                <a:ea typeface="Osaka" charset="-128"/>
                <a:cs typeface="+mn-cs"/>
              </a:rPr>
              <a:t>© 2014 </a:t>
            </a:r>
            <a:r>
              <a:rPr lang="en-US" sz="1000" dirty="0" err="1" smtClean="0">
                <a:latin typeface="+mj-lt"/>
                <a:ea typeface="Osaka" charset="-128"/>
                <a:cs typeface="+mn-cs"/>
              </a:rPr>
              <a:t>Concentrix</a:t>
            </a:r>
            <a:r>
              <a:rPr lang="en-US" sz="1000" dirty="0" smtClean="0">
                <a:latin typeface="+mj-lt"/>
                <a:ea typeface="Osaka" charset="-128"/>
                <a:cs typeface="+mn-cs"/>
              </a:rPr>
              <a:t> Corporation </a:t>
            </a:r>
            <a:endParaRPr lang="en-US" sz="1000" dirty="0">
              <a:solidFill>
                <a:srgbClr val="002552"/>
              </a:solidFill>
              <a:latin typeface="+mj-lt"/>
              <a:ea typeface="Osaka" charset="-128"/>
              <a:cs typeface="+mn-cs"/>
            </a:endParaRPr>
          </a:p>
        </p:txBody>
      </p:sp>
      <p:sp>
        <p:nvSpPr>
          <p:cNvPr id="4" name="Title 1"/>
          <p:cNvSpPr>
            <a:spLocks noGrp="1"/>
          </p:cNvSpPr>
          <p:nvPr>
            <p:ph type="title"/>
          </p:nvPr>
        </p:nvSpPr>
        <p:spPr>
          <a:xfrm>
            <a:off x="4189069" y="799598"/>
            <a:ext cx="3813865" cy="353943"/>
          </a:xfrm>
        </p:spPr>
        <p:txBody>
          <a:bodyPr/>
          <a:lstStyle/>
          <a:p>
            <a:r>
              <a:rPr lang="en-US" dirty="0" smtClean="0"/>
              <a:t>Click to edit Master title style</a:t>
            </a:r>
            <a:endParaRPr lang="en-US" dirty="0"/>
          </a:p>
        </p:txBody>
      </p:sp>
      <p:sp>
        <p:nvSpPr>
          <p:cNvPr id="5" name="Rectangle 22"/>
          <p:cNvSpPr>
            <a:spLocks noGrp="1" noChangeArrowheads="1"/>
          </p:cNvSpPr>
          <p:nvPr>
            <p:ph type="sldNum" sz="quarter" idx="10"/>
          </p:nvPr>
        </p:nvSpPr>
        <p:spPr>
          <a:xfrm>
            <a:off x="9118600" y="6467475"/>
            <a:ext cx="2540000" cy="304800"/>
          </a:xfrm>
        </p:spPr>
        <p:txBody>
          <a:bodyPr/>
          <a:lstStyle>
            <a:lvl1pPr>
              <a:defRPr smtClean="0">
                <a:latin typeface="+mj-lt"/>
              </a:defRPr>
            </a:lvl1pPr>
          </a:lstStyle>
          <a:p>
            <a:pPr>
              <a:defRPr/>
            </a:pPr>
            <a:fld id="{439990F4-932D-49AE-8513-26EBCE2C730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Overview slides">
    <p:spTree>
      <p:nvGrpSpPr>
        <p:cNvPr id="1" name=""/>
        <p:cNvGrpSpPr/>
        <p:nvPr/>
      </p:nvGrpSpPr>
      <p:grpSpPr>
        <a:xfrm>
          <a:off x="0" y="0"/>
          <a:ext cx="0" cy="0"/>
          <a:chOff x="0" y="0"/>
          <a:chExt cx="0" cy="0"/>
        </a:xfrm>
      </p:grpSpPr>
      <p:cxnSp>
        <p:nvCxnSpPr>
          <p:cNvPr id="6" name="Straight Connector 8"/>
          <p:cNvCxnSpPr>
            <a:cxnSpLocks noChangeShapeType="1"/>
          </p:cNvCxnSpPr>
          <p:nvPr userDrawn="1"/>
        </p:nvCxnSpPr>
        <p:spPr bwMode="auto">
          <a:xfrm rot="5400000">
            <a:off x="3685382" y="3941499"/>
            <a:ext cx="4814887" cy="2117"/>
          </a:xfrm>
          <a:prstGeom prst="line">
            <a:avLst/>
          </a:prstGeom>
          <a:noFill/>
          <a:ln w="6350">
            <a:solidFill>
              <a:srgbClr val="A5A5A5"/>
            </a:solidFill>
            <a:round/>
            <a:headEnd/>
            <a:tailEnd/>
          </a:ln>
        </p:spPr>
      </p:cxnSp>
      <p:sp>
        <p:nvSpPr>
          <p:cNvPr id="5" name="Text Placeholder 4"/>
          <p:cNvSpPr>
            <a:spLocks noGrp="1"/>
          </p:cNvSpPr>
          <p:nvPr>
            <p:ph type="body" sz="quarter" idx="11"/>
          </p:nvPr>
        </p:nvSpPr>
        <p:spPr>
          <a:xfrm>
            <a:off x="579967" y="1423080"/>
            <a:ext cx="5304812" cy="4978767"/>
          </a:xfrm>
        </p:spPr>
        <p:txBody>
          <a:bodyPr/>
          <a:lstStyle>
            <a:lvl1pPr marL="0" indent="0">
              <a:buFontTx/>
              <a:buNone/>
              <a:tabLst/>
              <a:defRPr sz="1700"/>
            </a:lvl1pPr>
            <a:lvl2pPr marL="182880">
              <a:buClr>
                <a:schemeClr val="accent1"/>
              </a:buClr>
              <a:defRPr/>
            </a:lvl2pPr>
            <a:lvl3pPr marL="365760">
              <a:buClr>
                <a:schemeClr val="accent1"/>
              </a:buClr>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4"/>
          <p:cNvSpPr>
            <a:spLocks noGrp="1"/>
          </p:cNvSpPr>
          <p:nvPr>
            <p:ph type="body" sz="quarter" idx="12"/>
          </p:nvPr>
        </p:nvSpPr>
        <p:spPr>
          <a:xfrm>
            <a:off x="6299199" y="1423079"/>
            <a:ext cx="5270500" cy="4981350"/>
          </a:xfrm>
        </p:spPr>
        <p:txBody>
          <a:bodyPr/>
          <a:lstStyle>
            <a:lvl1pPr marL="0" indent="0">
              <a:buFontTx/>
              <a:buNone/>
              <a:defRPr sz="1700"/>
            </a:lvl1pPr>
            <a:lvl2pPr marL="182880">
              <a:buClr>
                <a:schemeClr val="accent1"/>
              </a:buClr>
              <a:defRPr/>
            </a:lvl2pPr>
            <a:lvl3pPr marL="365760">
              <a:buClr>
                <a:schemeClr val="accent1"/>
              </a:buClr>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Title 1"/>
          <p:cNvSpPr>
            <a:spLocks noGrp="1"/>
          </p:cNvSpPr>
          <p:nvPr>
            <p:ph type="title"/>
          </p:nvPr>
        </p:nvSpPr>
        <p:spPr>
          <a:xfrm>
            <a:off x="4189069" y="799598"/>
            <a:ext cx="3813865" cy="353943"/>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3"/>
          </p:nvPr>
        </p:nvSpPr>
        <p:spPr/>
        <p:txBody>
          <a:bodyPr/>
          <a:lstStyle>
            <a:lvl1pPr>
              <a:defRPr/>
            </a:lvl1pPr>
          </a:lstStyle>
          <a:p>
            <a:pPr>
              <a:defRPr/>
            </a:pPr>
            <a:fld id="{ABA092DB-A776-4249-9754-C87D56BA904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579968" y="923926"/>
            <a:ext cx="10977033" cy="455613"/>
          </a:xfrm>
          <a:prstGeom prst="rect">
            <a:avLst/>
          </a:prstGeom>
          <a:solidFill>
            <a:schemeClr val="bg1"/>
          </a:solidFill>
          <a:ln w="9525">
            <a:noFill/>
            <a:round/>
            <a:headEnd/>
            <a:tailEnd/>
          </a:ln>
        </p:spPr>
        <p:txBody>
          <a:bodyPr/>
          <a:lstStyle/>
          <a:p>
            <a:pPr eaLnBrk="0" hangingPunct="0">
              <a:defRPr/>
            </a:pPr>
            <a:endParaRPr lang="en-US" sz="2400">
              <a:latin typeface="Times" charset="0"/>
              <a:ea typeface="Osaka" charset="-128"/>
              <a:cs typeface="Osaka" charset="-128"/>
            </a:endParaRPr>
          </a:p>
        </p:txBody>
      </p:sp>
      <p:sp>
        <p:nvSpPr>
          <p:cNvPr id="6" name="Title 1"/>
          <p:cNvSpPr>
            <a:spLocks noGrp="1"/>
          </p:cNvSpPr>
          <p:nvPr>
            <p:ph type="title"/>
          </p:nvPr>
        </p:nvSpPr>
        <p:spPr>
          <a:xfrm>
            <a:off x="4189069" y="799598"/>
            <a:ext cx="3813865" cy="353943"/>
          </a:xfrm>
        </p:spPr>
        <p:txBody>
          <a:bodyPr/>
          <a:lstStyle/>
          <a:p>
            <a:r>
              <a:rPr lang="en-US" dirty="0" smtClean="0"/>
              <a:t>Click to edit Master title style</a:t>
            </a:r>
            <a:endParaRPr lang="en-US" dirty="0"/>
          </a:p>
        </p:txBody>
      </p:sp>
      <p:sp>
        <p:nvSpPr>
          <p:cNvPr id="7" name="Content Placeholder 2"/>
          <p:cNvSpPr>
            <a:spLocks noGrp="1"/>
          </p:cNvSpPr>
          <p:nvPr>
            <p:ph idx="1"/>
          </p:nvPr>
        </p:nvSpPr>
        <p:spPr>
          <a:xfrm>
            <a:off x="579967" y="1364343"/>
            <a:ext cx="10989733" cy="429985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2"/>
          <p:cNvSpPr>
            <a:spLocks noGrp="1" noChangeArrowheads="1"/>
          </p:cNvSpPr>
          <p:nvPr>
            <p:ph type="sldNum" sz="quarter" idx="10"/>
          </p:nvPr>
        </p:nvSpPr>
        <p:spPr/>
        <p:txBody>
          <a:bodyPr/>
          <a:lstStyle>
            <a:lvl1pPr>
              <a:defRPr/>
            </a:lvl1pPr>
          </a:lstStyle>
          <a:p>
            <a:pPr>
              <a:defRPr/>
            </a:pPr>
            <a:fld id="{E1049457-0360-429F-B1C5-C3A5E5E44A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153936" y="6448427"/>
            <a:ext cx="1396623" cy="180974"/>
          </a:xfrm>
          <a:prstGeom prst="rect">
            <a:avLst/>
          </a:prstGeom>
        </p:spPr>
        <p:txBody>
          <a:bodyPr/>
          <a:lstStyle/>
          <a:p>
            <a:fld id="{073A8C83-409A-47F2-A321-2CDE96EB4D0F}" type="datetime1">
              <a:rPr lang="en-US" smtClean="0"/>
              <a:t>1/5/2016</a:t>
            </a:fld>
            <a:endParaRPr lang="en-US"/>
          </a:p>
        </p:txBody>
      </p:sp>
      <p:sp>
        <p:nvSpPr>
          <p:cNvPr id="3" name="Footer Placeholder 2"/>
          <p:cNvSpPr>
            <a:spLocks noGrp="1"/>
          </p:cNvSpPr>
          <p:nvPr>
            <p:ph type="ftr" sz="quarter" idx="11"/>
          </p:nvPr>
        </p:nvSpPr>
        <p:spPr>
          <a:xfrm>
            <a:off x="1209151" y="6448427"/>
            <a:ext cx="6639905" cy="180974"/>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00777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579967" y="1357313"/>
            <a:ext cx="10989733" cy="46148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6" name="Rectangle 22"/>
          <p:cNvSpPr>
            <a:spLocks noGrp="1" noChangeArrowheads="1"/>
          </p:cNvSpPr>
          <p:nvPr>
            <p:ph type="sldNum" sz="quarter" idx="4"/>
          </p:nvPr>
        </p:nvSpPr>
        <p:spPr bwMode="auto">
          <a:xfrm>
            <a:off x="9448800" y="6477000"/>
            <a:ext cx="2540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a:solidFill>
                  <a:srgbClr val="002552"/>
                </a:solidFill>
                <a:latin typeface="Trebuchet MS" pitchFamily="34" charset="0"/>
                <a:ea typeface="Osaka" charset="-128"/>
                <a:cs typeface="+mn-cs"/>
              </a:defRPr>
            </a:lvl1pPr>
          </a:lstStyle>
          <a:p>
            <a:pPr>
              <a:defRPr/>
            </a:pPr>
            <a:fld id="{F548AE8E-CD8B-46E1-A738-EB7BDF85005D}" type="slidenum">
              <a:rPr lang="en-US"/>
              <a:pPr>
                <a:defRPr/>
              </a:pPr>
              <a:t>‹#›</a:t>
            </a:fld>
            <a:endParaRPr lang="en-US"/>
          </a:p>
        </p:txBody>
      </p:sp>
      <p:sp>
        <p:nvSpPr>
          <p:cNvPr id="1030" name="Rectangle 2"/>
          <p:cNvSpPr>
            <a:spLocks noGrp="1" noChangeArrowheads="1"/>
          </p:cNvSpPr>
          <p:nvPr>
            <p:ph type="title"/>
          </p:nvPr>
        </p:nvSpPr>
        <p:spPr bwMode="auto">
          <a:xfrm>
            <a:off x="4197534" y="786642"/>
            <a:ext cx="3813865" cy="353943"/>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lvl="0"/>
            <a:r>
              <a:rPr lang="en-US" dirty="0"/>
              <a:t>Click to edit Master title style</a:t>
            </a:r>
          </a:p>
        </p:txBody>
      </p:sp>
      <p:cxnSp>
        <p:nvCxnSpPr>
          <p:cNvPr id="1029" name="Straight Connector 7"/>
          <p:cNvCxnSpPr>
            <a:cxnSpLocks noChangeShapeType="1"/>
          </p:cNvCxnSpPr>
          <p:nvPr userDrawn="1"/>
        </p:nvCxnSpPr>
        <p:spPr bwMode="auto">
          <a:xfrm>
            <a:off x="579968" y="1203325"/>
            <a:ext cx="10977033" cy="1588"/>
          </a:xfrm>
          <a:prstGeom prst="line">
            <a:avLst/>
          </a:prstGeom>
          <a:noFill/>
          <a:ln w="6350">
            <a:solidFill>
              <a:schemeClr val="bg2"/>
            </a:solidFill>
            <a:round/>
            <a:headEnd/>
            <a:tailEnd/>
          </a:ln>
        </p:spPr>
      </p:cxnSp>
      <p:sp>
        <p:nvSpPr>
          <p:cNvPr id="7" name="Rectangle 6"/>
          <p:cNvSpPr/>
          <p:nvPr userDrawn="1"/>
        </p:nvSpPr>
        <p:spPr bwMode="auto">
          <a:xfrm>
            <a:off x="315384" y="7938"/>
            <a:ext cx="2089149" cy="627062"/>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a:lstStyle/>
          <a:p>
            <a:pPr eaLnBrk="0" hangingPunct="0">
              <a:defRPr/>
            </a:pPr>
            <a:endParaRPr lang="en-US" sz="2400">
              <a:latin typeface="Times" pitchFamily="1" charset="0"/>
              <a:ea typeface="Osaka" pitchFamily="1" charset="-128"/>
              <a:cs typeface="Osaka" pitchFamily="-112" charset="-128"/>
            </a:endParaRPr>
          </a:p>
        </p:txBody>
      </p:sp>
      <p:pic>
        <p:nvPicPr>
          <p:cNvPr id="1031" name="Picture 7" descr="concxlogo_business_multi_rgb.png"/>
          <p:cNvPicPr>
            <a:picLocks noChangeAspect="1"/>
          </p:cNvPicPr>
          <p:nvPr userDrawn="1"/>
        </p:nvPicPr>
        <p:blipFill>
          <a:blip r:embed="rId9" cstate="print"/>
          <a:srcRect/>
          <a:stretch>
            <a:fillRect/>
          </a:stretch>
        </p:blipFill>
        <p:spPr bwMode="auto">
          <a:xfrm>
            <a:off x="378885" y="120650"/>
            <a:ext cx="2084916" cy="469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835" r:id="rId1"/>
    <p:sldLayoutId id="2147485836" r:id="rId2"/>
    <p:sldLayoutId id="2147485837" r:id="rId3"/>
    <p:sldLayoutId id="2147485838" r:id="rId4"/>
    <p:sldLayoutId id="2147485839" r:id="rId5"/>
    <p:sldLayoutId id="2147485840" r:id="rId6"/>
  </p:sldLayoutIdLst>
  <p:hf hdr="0" dt="0"/>
  <p:txStyles>
    <p:titleStyle>
      <a:lvl1pPr algn="ctr" rtl="0" eaLnBrk="0" fontAlgn="base" hangingPunct="0">
        <a:spcBef>
          <a:spcPct val="0"/>
        </a:spcBef>
        <a:spcAft>
          <a:spcPct val="0"/>
        </a:spcAft>
        <a:defRPr sz="2300" kern="1000" spc="20">
          <a:solidFill>
            <a:schemeClr val="tx2"/>
          </a:solidFill>
          <a:latin typeface="+mj-lt"/>
          <a:ea typeface="ヒラギノ角ゴ Pro W3" pitchFamily="117" charset="-128"/>
          <a:cs typeface="Lucida Grande CY"/>
        </a:defRPr>
      </a:lvl1pPr>
      <a:lvl2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2pPr>
      <a:lvl3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3pPr>
      <a:lvl4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4pPr>
      <a:lvl5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5pPr>
      <a:lvl6pPr marL="457200" algn="ctr" rtl="0" eaLnBrk="1" fontAlgn="base" hangingPunct="1">
        <a:spcBef>
          <a:spcPct val="0"/>
        </a:spcBef>
        <a:spcAft>
          <a:spcPct val="0"/>
        </a:spcAft>
        <a:defRPr sz="1600">
          <a:solidFill>
            <a:schemeClr val="bg1"/>
          </a:solidFill>
          <a:latin typeface="Trebuchet MS" pitchFamily="1" charset="0"/>
          <a:ea typeface="Osaka" pitchFamily="1" charset="-128"/>
        </a:defRPr>
      </a:lvl6pPr>
      <a:lvl7pPr marL="914400" algn="ctr" rtl="0" eaLnBrk="1" fontAlgn="base" hangingPunct="1">
        <a:spcBef>
          <a:spcPct val="0"/>
        </a:spcBef>
        <a:spcAft>
          <a:spcPct val="0"/>
        </a:spcAft>
        <a:defRPr sz="1600">
          <a:solidFill>
            <a:schemeClr val="bg1"/>
          </a:solidFill>
          <a:latin typeface="Trebuchet MS" pitchFamily="1" charset="0"/>
          <a:ea typeface="Osaka" pitchFamily="1" charset="-128"/>
        </a:defRPr>
      </a:lvl7pPr>
      <a:lvl8pPr marL="1371600" algn="ctr" rtl="0" eaLnBrk="1" fontAlgn="base" hangingPunct="1">
        <a:spcBef>
          <a:spcPct val="0"/>
        </a:spcBef>
        <a:spcAft>
          <a:spcPct val="0"/>
        </a:spcAft>
        <a:defRPr sz="1600">
          <a:solidFill>
            <a:schemeClr val="bg1"/>
          </a:solidFill>
          <a:latin typeface="Trebuchet MS" pitchFamily="1" charset="0"/>
          <a:ea typeface="Osaka" pitchFamily="1" charset="-128"/>
        </a:defRPr>
      </a:lvl8pPr>
      <a:lvl9pPr marL="1828800" algn="ctr" rtl="0" eaLnBrk="1" fontAlgn="base" hangingPunct="1">
        <a:spcBef>
          <a:spcPct val="0"/>
        </a:spcBef>
        <a:spcAft>
          <a:spcPct val="0"/>
        </a:spcAft>
        <a:defRPr sz="1600">
          <a:solidFill>
            <a:schemeClr val="bg1"/>
          </a:solidFill>
          <a:latin typeface="Trebuchet MS" pitchFamily="1" charset="0"/>
          <a:ea typeface="Osaka" pitchFamily="1" charset="-128"/>
        </a:defRPr>
      </a:lvl9pPr>
    </p:titleStyle>
    <p:bodyStyle>
      <a:lvl1pPr marL="342900" indent="-342900" algn="l" rtl="0" eaLnBrk="0" fontAlgn="base" hangingPunct="0">
        <a:lnSpc>
          <a:spcPts val="2200"/>
        </a:lnSpc>
        <a:spcBef>
          <a:spcPts val="1100"/>
        </a:spcBef>
        <a:spcAft>
          <a:spcPct val="0"/>
        </a:spcAft>
        <a:buClr>
          <a:schemeClr val="accent1"/>
        </a:buClr>
        <a:defRPr b="1">
          <a:solidFill>
            <a:srgbClr val="002664"/>
          </a:solidFill>
          <a:latin typeface="Arial"/>
          <a:ea typeface="ヒラギノ角ゴ Pro W3" pitchFamily="117" charset="-128"/>
          <a:cs typeface="Arial"/>
        </a:defRPr>
      </a:lvl1pPr>
      <a:lvl2pPr marL="182563" indent="-182563" algn="l" rtl="0" eaLnBrk="0" fontAlgn="base" hangingPunct="0">
        <a:lnSpc>
          <a:spcPts val="2200"/>
        </a:lnSpc>
        <a:spcBef>
          <a:spcPts val="800"/>
        </a:spcBef>
        <a:spcAft>
          <a:spcPts val="200"/>
        </a:spcAft>
        <a:buClr>
          <a:schemeClr val="accent1"/>
        </a:buClr>
        <a:buFont typeface="Wingdings" pitchFamily="2" charset="2"/>
        <a:buChar char="§"/>
        <a:defRPr sz="1700">
          <a:solidFill>
            <a:srgbClr val="002664"/>
          </a:solidFill>
          <a:latin typeface="Arial"/>
          <a:ea typeface="ヒラギノ角ゴ Pro W3" pitchFamily="117" charset="-128"/>
          <a:cs typeface="Arial"/>
        </a:defRPr>
      </a:lvl2pPr>
      <a:lvl3pPr marL="365125" indent="-182563" algn="l" rtl="0" eaLnBrk="0" fontAlgn="base" hangingPunct="0">
        <a:lnSpc>
          <a:spcPts val="2100"/>
        </a:lnSpc>
        <a:spcBef>
          <a:spcPts val="500"/>
        </a:spcBef>
        <a:spcAft>
          <a:spcPts val="200"/>
        </a:spcAft>
        <a:buClr>
          <a:schemeClr val="accent1"/>
        </a:buClr>
        <a:buSzPct val="103000"/>
        <a:buFont typeface="Lucida Grande" pitchFamily="-112" charset="-52"/>
        <a:buChar char="-"/>
        <a:defRPr sz="1600">
          <a:solidFill>
            <a:srgbClr val="002664"/>
          </a:solidFill>
          <a:latin typeface="Arial"/>
          <a:ea typeface="ヒラギノ角ゴ Pro W3" pitchFamily="117" charset="-128"/>
          <a:cs typeface="Arial"/>
        </a:defRPr>
      </a:lvl3pPr>
      <a:lvl4pPr marL="547688" indent="-182563" algn="l" rtl="0" eaLnBrk="0" fontAlgn="base" hangingPunct="0">
        <a:lnSpc>
          <a:spcPts val="1900"/>
        </a:lnSpc>
        <a:spcBef>
          <a:spcPts val="500"/>
        </a:spcBef>
        <a:spcAft>
          <a:spcPts val="300"/>
        </a:spcAft>
        <a:buClr>
          <a:schemeClr val="accent1"/>
        </a:buClr>
        <a:buFont typeface="Wingdings" pitchFamily="2" charset="2"/>
        <a:buChar char="§"/>
        <a:defRPr sz="1500">
          <a:solidFill>
            <a:schemeClr val="tx1"/>
          </a:solidFill>
          <a:latin typeface="Arial"/>
          <a:ea typeface="ヒラギノ角ゴ Pro W3" pitchFamily="117" charset="-128"/>
          <a:cs typeface="Arial"/>
        </a:defRPr>
      </a:lvl4pPr>
      <a:lvl5pPr marL="730250" indent="-182563" algn="l" rtl="0" eaLnBrk="0" fontAlgn="base" hangingPunct="0">
        <a:lnSpc>
          <a:spcPts val="1800"/>
        </a:lnSpc>
        <a:spcBef>
          <a:spcPts val="400"/>
        </a:spcBef>
        <a:spcAft>
          <a:spcPts val="200"/>
        </a:spcAft>
        <a:buClr>
          <a:schemeClr val="accent1"/>
        </a:buClr>
        <a:buFont typeface="Lucida Grande" pitchFamily="-112" charset="-52"/>
        <a:buChar char="-"/>
        <a:defRPr sz="1400">
          <a:solidFill>
            <a:schemeClr val="tx1"/>
          </a:solidFill>
          <a:latin typeface="Arial"/>
          <a:ea typeface="ヒラギノ角ゴ Pro W3" pitchFamily="117" charset="-128"/>
          <a:cs typeface="Arial"/>
        </a:defRPr>
      </a:lvl5pPr>
      <a:lvl6pPr marL="2514600" indent="-228600" algn="l" rtl="0" eaLnBrk="1" fontAlgn="base" hangingPunct="1">
        <a:spcBef>
          <a:spcPct val="30000"/>
        </a:spcBef>
        <a:spcAft>
          <a:spcPct val="0"/>
        </a:spcAft>
        <a:buClr>
          <a:schemeClr val="bg2"/>
        </a:buClr>
        <a:buFont typeface="Wingdings" pitchFamily="1" charset="2"/>
        <a:buChar char="§"/>
        <a:defRPr sz="1400">
          <a:solidFill>
            <a:schemeClr val="tx1"/>
          </a:solidFill>
          <a:latin typeface="+mn-lt"/>
          <a:ea typeface="+mn-ea"/>
        </a:defRPr>
      </a:lvl6pPr>
      <a:lvl7pPr marL="2971800" indent="-228600" algn="l" rtl="0" eaLnBrk="1" fontAlgn="base" hangingPunct="1">
        <a:spcBef>
          <a:spcPct val="30000"/>
        </a:spcBef>
        <a:spcAft>
          <a:spcPct val="0"/>
        </a:spcAft>
        <a:buClr>
          <a:schemeClr val="bg2"/>
        </a:buClr>
        <a:buFont typeface="Wingdings" pitchFamily="1" charset="2"/>
        <a:buChar char="§"/>
        <a:defRPr sz="1400">
          <a:solidFill>
            <a:schemeClr val="tx1"/>
          </a:solidFill>
          <a:latin typeface="+mn-lt"/>
          <a:ea typeface="+mn-ea"/>
        </a:defRPr>
      </a:lvl7pPr>
      <a:lvl8pPr marL="3429000" indent="-228600" algn="l" rtl="0" eaLnBrk="1" fontAlgn="base" hangingPunct="1">
        <a:spcBef>
          <a:spcPct val="30000"/>
        </a:spcBef>
        <a:spcAft>
          <a:spcPct val="0"/>
        </a:spcAft>
        <a:buClr>
          <a:schemeClr val="bg2"/>
        </a:buClr>
        <a:buFont typeface="Wingdings" pitchFamily="1" charset="2"/>
        <a:buChar char="§"/>
        <a:defRPr sz="1400">
          <a:solidFill>
            <a:schemeClr val="tx1"/>
          </a:solidFill>
          <a:latin typeface="+mn-lt"/>
          <a:ea typeface="+mn-ea"/>
        </a:defRPr>
      </a:lvl8pPr>
      <a:lvl9pPr marL="3886200" indent="-228600" algn="l" rtl="0" eaLnBrk="1" fontAlgn="base" hangingPunct="1">
        <a:spcBef>
          <a:spcPct val="30000"/>
        </a:spcBef>
        <a:spcAft>
          <a:spcPct val="0"/>
        </a:spcAft>
        <a:buClr>
          <a:schemeClr val="bg2"/>
        </a:buClr>
        <a:buFont typeface="Wingdings" pitchFamily="1" charset="2"/>
        <a:buChar char="§"/>
        <a:defRPr sz="1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3.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 Id="rId9" Type="http://schemas.openxmlformats.org/officeDocument/2006/relationships/chart" Target="../charts/char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39990F4-932D-49AE-8513-26EBCE2C730E}" type="slidenum">
              <a:rPr lang="en-US" smtClean="0"/>
              <a:pPr>
                <a:defRPr/>
              </a:pPr>
              <a:t>1</a:t>
            </a:fld>
            <a:endParaRPr lang="en-US" dirty="0"/>
          </a:p>
        </p:txBody>
      </p:sp>
      <p:sp>
        <p:nvSpPr>
          <p:cNvPr id="4" name="TextBox 3"/>
          <p:cNvSpPr txBox="1"/>
          <p:nvPr/>
        </p:nvSpPr>
        <p:spPr>
          <a:xfrm>
            <a:off x="0" y="2514600"/>
            <a:ext cx="12192000" cy="1646605"/>
          </a:xfrm>
          <a:prstGeom prst="rect">
            <a:avLst/>
          </a:prstGeom>
          <a:noFill/>
        </p:spPr>
        <p:txBody>
          <a:bodyPr wrap="square" rtlCol="0">
            <a:spAutoFit/>
          </a:bodyPr>
          <a:lstStyle/>
          <a:p>
            <a:pPr algn="ctr"/>
            <a:r>
              <a:rPr lang="en-US" sz="3000" dirty="0" smtClean="0">
                <a:latin typeface="Rockwell Extra Bold" panose="02060903040505020403" pitchFamily="18" charset="0"/>
              </a:rPr>
              <a:t>Middleware Application </a:t>
            </a:r>
          </a:p>
          <a:p>
            <a:pPr algn="ctr"/>
            <a:r>
              <a:rPr lang="en-US" sz="3000" dirty="0" smtClean="0">
                <a:latin typeface="Rockwell Extra Bold" panose="02060903040505020403" pitchFamily="18" charset="0"/>
              </a:rPr>
              <a:t>Dashboard</a:t>
            </a:r>
          </a:p>
          <a:p>
            <a:pPr algn="ctr"/>
            <a:endParaRPr lang="en-US" sz="3000" dirty="0" smtClean="0">
              <a:latin typeface="Rockwell Extra Bold" panose="02060903040505020403" pitchFamily="18" charset="0"/>
            </a:endParaRPr>
          </a:p>
          <a:p>
            <a:pPr algn="ctr"/>
            <a:r>
              <a:rPr lang="en-US" sz="1200" b="1" dirty="0" smtClean="0">
                <a:solidFill>
                  <a:srgbClr val="C00000"/>
                </a:solidFill>
                <a:latin typeface="+mn-lt"/>
              </a:rPr>
              <a:t>[26th-Dec-15 </a:t>
            </a:r>
            <a:r>
              <a:rPr lang="en-US" sz="1200" b="1" dirty="0" smtClean="0">
                <a:solidFill>
                  <a:srgbClr val="C00000"/>
                </a:solidFill>
                <a:latin typeface="+mn-lt"/>
              </a:rPr>
              <a:t>to </a:t>
            </a:r>
            <a:r>
              <a:rPr lang="en-US" sz="1200" b="1" dirty="0" smtClean="0">
                <a:solidFill>
                  <a:srgbClr val="C00000"/>
                </a:solidFill>
                <a:latin typeface="+mn-lt"/>
              </a:rPr>
              <a:t>1st</a:t>
            </a:r>
            <a:r>
              <a:rPr lang="en-US" sz="1200" b="1" dirty="0" smtClean="0">
                <a:solidFill>
                  <a:srgbClr val="C00000"/>
                </a:solidFill>
                <a:latin typeface="+mn-lt"/>
              </a:rPr>
              <a:t>-Jan-15</a:t>
            </a:r>
            <a:r>
              <a:rPr lang="en-US" sz="1200" b="1" dirty="0" smtClean="0">
                <a:solidFill>
                  <a:srgbClr val="C00000"/>
                </a:solidFill>
                <a:latin typeface="+mn-lt"/>
              </a:rPr>
              <a:t>]</a:t>
            </a:r>
            <a:endParaRPr lang="en-US" sz="1200" b="1" dirty="0">
              <a:solidFill>
                <a:srgbClr val="C00000"/>
              </a:solidFill>
              <a:latin typeface="+mn-lt"/>
            </a:endParaRPr>
          </a:p>
        </p:txBody>
      </p:sp>
      <p:sp>
        <p:nvSpPr>
          <p:cNvPr id="2" name="Rectangle 1"/>
          <p:cNvSpPr/>
          <p:nvPr/>
        </p:nvSpPr>
        <p:spPr>
          <a:xfrm>
            <a:off x="0" y="5375702"/>
            <a:ext cx="6096000" cy="707886"/>
          </a:xfrm>
          <a:prstGeom prst="rect">
            <a:avLst/>
          </a:prstGeom>
        </p:spPr>
        <p:txBody>
          <a:bodyPr>
            <a:spAutoFit/>
          </a:bodyPr>
          <a:lstStyle/>
          <a:p>
            <a:r>
              <a:rPr lang="en-US" sz="2000" dirty="0"/>
              <a:t>IT Application Support</a:t>
            </a:r>
            <a:br>
              <a:rPr lang="en-US" sz="2000" dirty="0"/>
            </a:br>
            <a:r>
              <a:rPr lang="en-US" sz="2000" dirty="0"/>
              <a:t>Concentrix, INDIA</a:t>
            </a:r>
          </a:p>
        </p:txBody>
      </p:sp>
    </p:spTree>
    <p:extLst>
      <p:ext uri="{BB962C8B-B14F-4D97-AF65-F5344CB8AC3E}">
        <p14:creationId xmlns:p14="http://schemas.microsoft.com/office/powerpoint/2010/main" val="3207418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22083" y="885207"/>
            <a:ext cx="493404" cy="307777"/>
          </a:xfrm>
        </p:spPr>
        <p:txBody>
          <a:bodyPr/>
          <a:lstStyle/>
          <a:p>
            <a:r>
              <a:rPr lang="en-US" sz="2000" b="1" dirty="0" smtClean="0">
                <a:latin typeface="Times New Roman" panose="02020603050405020304" pitchFamily="18" charset="0"/>
                <a:cs typeface="Times New Roman" panose="02020603050405020304" pitchFamily="18" charset="0"/>
              </a:rPr>
              <a:t>DB2</a:t>
            </a:r>
            <a:endParaRPr lang="en-US" sz="20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0"/>
          </p:nvPr>
        </p:nvSpPr>
        <p:spPr>
          <a:xfrm>
            <a:off x="2821377" y="6501205"/>
            <a:ext cx="2853691" cy="271069"/>
          </a:xfrm>
        </p:spPr>
        <p:txBody>
          <a:bodyPr/>
          <a:lstStyle/>
          <a:p>
            <a:pPr>
              <a:defRPr/>
            </a:pPr>
            <a:fld id="{439990F4-932D-49AE-8513-26EBCE2C730E}" type="slidenum">
              <a:rPr lang="en-US" smtClean="0"/>
              <a:pPr>
                <a:defRPr/>
              </a:pPr>
              <a:t>2</a:t>
            </a:fld>
            <a:endParaRPr lang="en-US" dirty="0"/>
          </a:p>
        </p:txBody>
      </p:sp>
      <p:graphicFrame>
        <p:nvGraphicFramePr>
          <p:cNvPr id="4" name="Chart 3"/>
          <p:cNvGraphicFramePr/>
          <p:nvPr>
            <p:extLst>
              <p:ext uri="{D42A27DB-BD31-4B8C-83A1-F6EECF244321}">
                <p14:modId xmlns:p14="http://schemas.microsoft.com/office/powerpoint/2010/main" val="4182383714"/>
              </p:ext>
            </p:extLst>
          </p:nvPr>
        </p:nvGraphicFramePr>
        <p:xfrm>
          <a:off x="98357" y="1266000"/>
          <a:ext cx="6676516" cy="30578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788069796"/>
              </p:ext>
            </p:extLst>
          </p:nvPr>
        </p:nvGraphicFramePr>
        <p:xfrm>
          <a:off x="102231" y="4362027"/>
          <a:ext cx="1643726" cy="240663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3572375542"/>
              </p:ext>
            </p:extLst>
          </p:nvPr>
        </p:nvGraphicFramePr>
        <p:xfrm>
          <a:off x="1781512" y="4361794"/>
          <a:ext cx="1656550" cy="240476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2177392715"/>
              </p:ext>
            </p:extLst>
          </p:nvPr>
        </p:nvGraphicFramePr>
        <p:xfrm>
          <a:off x="3480238" y="4361794"/>
          <a:ext cx="1629050" cy="240476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p:cNvGraphicFramePr/>
          <p:nvPr>
            <p:extLst>
              <p:ext uri="{D42A27DB-BD31-4B8C-83A1-F6EECF244321}">
                <p14:modId xmlns:p14="http://schemas.microsoft.com/office/powerpoint/2010/main" val="2394403653"/>
              </p:ext>
            </p:extLst>
          </p:nvPr>
        </p:nvGraphicFramePr>
        <p:xfrm>
          <a:off x="5141757" y="4361794"/>
          <a:ext cx="1648617" cy="240476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71155205"/>
              </p:ext>
            </p:extLst>
          </p:nvPr>
        </p:nvGraphicFramePr>
        <p:xfrm>
          <a:off x="6836229" y="1192981"/>
          <a:ext cx="5241437" cy="3008904"/>
        </p:xfrm>
        <a:graphic>
          <a:graphicData uri="http://schemas.openxmlformats.org/drawingml/2006/table">
            <a:tbl>
              <a:tblPr>
                <a:tableStyleId>{5C22544A-7EE6-4342-B048-85BDC9FD1C3A}</a:tableStyleId>
              </a:tblPr>
              <a:tblGrid>
                <a:gridCol w="1695202"/>
                <a:gridCol w="1080655"/>
                <a:gridCol w="1097395"/>
                <a:gridCol w="604838"/>
                <a:gridCol w="763347"/>
              </a:tblGrid>
              <a:tr h="269117">
                <a:tc gridSpan="5">
                  <a:txBody>
                    <a:bodyPr/>
                    <a:lstStyle/>
                    <a:p>
                      <a:pPr algn="ctr" fontAlgn="b"/>
                      <a:r>
                        <a:rPr lang="en-US" sz="1200" b="1" u="none" strike="noStrike" dirty="0" smtClean="0">
                          <a:effectLst/>
                        </a:rPr>
                        <a:t>Planned Downtime </a:t>
                      </a:r>
                      <a:r>
                        <a:rPr lang="en-US" sz="1200" b="1" u="none" strike="noStrike" dirty="0" smtClean="0">
                          <a:effectLst/>
                        </a:rPr>
                        <a:t>[26th</a:t>
                      </a:r>
                      <a:r>
                        <a:rPr lang="en-US" sz="1200" b="1" u="none" strike="noStrike" baseline="0" dirty="0" smtClean="0">
                          <a:effectLst/>
                        </a:rPr>
                        <a:t> </a:t>
                      </a:r>
                      <a:r>
                        <a:rPr lang="en-US" sz="1200" b="1" u="none" strike="noStrike" baseline="0" dirty="0" smtClean="0">
                          <a:effectLst/>
                        </a:rPr>
                        <a:t>Dec– </a:t>
                      </a:r>
                      <a:r>
                        <a:rPr lang="en-US" sz="1200" b="1" u="none" strike="noStrike" baseline="0" dirty="0" smtClean="0">
                          <a:effectLst/>
                        </a:rPr>
                        <a:t>1</a:t>
                      </a:r>
                      <a:r>
                        <a:rPr lang="en-US" sz="1200" b="1" u="none" strike="noStrike" baseline="30000" dirty="0" smtClean="0">
                          <a:effectLst/>
                        </a:rPr>
                        <a:t>st</a:t>
                      </a:r>
                      <a:r>
                        <a:rPr lang="en-US" sz="1200" b="1" u="none" strike="noStrike" baseline="0" dirty="0" smtClean="0">
                          <a:effectLst/>
                        </a:rPr>
                        <a:t> Jan </a:t>
                      </a:r>
                      <a:r>
                        <a:rPr lang="en-US" sz="1200" b="1" u="none" strike="noStrike" baseline="0" dirty="0" smtClean="0">
                          <a:effectLst/>
                        </a:rPr>
                        <a:t>]</a:t>
                      </a:r>
                      <a:endParaRPr lang="en-US" sz="1200" b="1"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6487">
                <a:tc>
                  <a:txBody>
                    <a:bodyPr/>
                    <a:lstStyle/>
                    <a:p>
                      <a:pPr algn="l" fontAlgn="b"/>
                      <a:r>
                        <a:rPr lang="en-US" sz="1000" b="1" u="none" strike="noStrike" dirty="0" smtClean="0">
                          <a:effectLst/>
                        </a:rPr>
                        <a:t> Activity/Reason</a:t>
                      </a:r>
                      <a:endParaRPr lang="en-US" sz="1000" b="1" i="0" u="none" strike="noStrike" dirty="0">
                        <a:solidFill>
                          <a:srgbClr val="000000"/>
                        </a:solidFill>
                        <a:effectLst/>
                        <a:latin typeface="Calibri" panose="020F0502020204030204" pitchFamily="34" charset="0"/>
                      </a:endParaRPr>
                    </a:p>
                  </a:txBody>
                  <a:tcPr marL="9525" marR="9525" marT="9525" marB="0" anchor="ctr">
                    <a:solidFill>
                      <a:schemeClr val="accent4">
                        <a:lumMod val="40000"/>
                        <a:lumOff val="60000"/>
                      </a:schemeClr>
                    </a:solidFill>
                  </a:tcPr>
                </a:tc>
                <a:tc>
                  <a:txBody>
                    <a:bodyPr/>
                    <a:lstStyle/>
                    <a:p>
                      <a:pPr algn="l" fontAlgn="b"/>
                      <a:r>
                        <a:rPr lang="en-US" sz="1000" b="1" u="none" strike="noStrike" dirty="0" smtClean="0">
                          <a:effectLst/>
                        </a:rPr>
                        <a:t> Date/Time </a:t>
                      </a:r>
                      <a:r>
                        <a:rPr lang="en-US" sz="1000" b="1" u="none" strike="noStrike" dirty="0">
                          <a:effectLst/>
                        </a:rPr>
                        <a:t>From</a:t>
                      </a:r>
                      <a:endParaRPr lang="en-US" sz="1000" b="1" i="0" u="none" strike="noStrike" dirty="0">
                        <a:solidFill>
                          <a:srgbClr val="000000"/>
                        </a:solidFill>
                        <a:effectLst/>
                        <a:latin typeface="Calibri" panose="020F0502020204030204" pitchFamily="34" charset="0"/>
                      </a:endParaRPr>
                    </a:p>
                  </a:txBody>
                  <a:tcPr marL="9525" marR="9525" marT="9525" marB="0" anchor="ctr">
                    <a:solidFill>
                      <a:schemeClr val="accent4">
                        <a:lumMod val="40000"/>
                        <a:lumOff val="60000"/>
                      </a:schemeClr>
                    </a:solidFill>
                  </a:tcPr>
                </a:tc>
                <a:tc>
                  <a:txBody>
                    <a:bodyPr/>
                    <a:lstStyle/>
                    <a:p>
                      <a:pPr algn="l" fontAlgn="b"/>
                      <a:r>
                        <a:rPr lang="en-US" sz="1000" b="1" u="none" strike="noStrike" dirty="0" smtClean="0">
                          <a:effectLst/>
                        </a:rPr>
                        <a:t> Date/Time </a:t>
                      </a:r>
                      <a:r>
                        <a:rPr lang="en-US" sz="1000" b="1" u="none" strike="noStrike" dirty="0">
                          <a:effectLst/>
                        </a:rPr>
                        <a:t>To</a:t>
                      </a:r>
                      <a:endParaRPr lang="en-US" sz="1000" b="1" i="0" u="none" strike="noStrike" dirty="0">
                        <a:solidFill>
                          <a:srgbClr val="000000"/>
                        </a:solidFill>
                        <a:effectLst/>
                        <a:latin typeface="Calibri" panose="020F0502020204030204" pitchFamily="34" charset="0"/>
                      </a:endParaRPr>
                    </a:p>
                  </a:txBody>
                  <a:tcPr marL="9525" marR="9525" marT="9525" marB="0" anchor="ctr">
                    <a:solidFill>
                      <a:schemeClr val="accent4">
                        <a:lumMod val="40000"/>
                        <a:lumOff val="60000"/>
                      </a:schemeClr>
                    </a:solidFill>
                  </a:tcPr>
                </a:tc>
                <a:tc>
                  <a:txBody>
                    <a:bodyPr/>
                    <a:lstStyle/>
                    <a:p>
                      <a:pPr algn="l" fontAlgn="b"/>
                      <a:r>
                        <a:rPr lang="en-US" sz="1000" b="1" u="none" strike="noStrike" dirty="0" smtClean="0">
                          <a:effectLst/>
                        </a:rPr>
                        <a:t> Duration</a:t>
                      </a:r>
                      <a:endParaRPr lang="en-US" sz="1000" b="1" i="0" u="none" strike="noStrike" dirty="0">
                        <a:solidFill>
                          <a:srgbClr val="000000"/>
                        </a:solidFill>
                        <a:effectLst/>
                        <a:latin typeface="Calibri" panose="020F0502020204030204" pitchFamily="34" charset="0"/>
                      </a:endParaRPr>
                    </a:p>
                  </a:txBody>
                  <a:tcPr marL="9525" marR="9525" marT="9525" marB="0" anchor="ctr">
                    <a:solidFill>
                      <a:schemeClr val="accent4">
                        <a:lumMod val="40000"/>
                        <a:lumOff val="60000"/>
                      </a:schemeClr>
                    </a:solidFill>
                  </a:tcPr>
                </a:tc>
                <a:tc>
                  <a:txBody>
                    <a:bodyPr/>
                    <a:lstStyle/>
                    <a:p>
                      <a:pPr algn="l" fontAlgn="b"/>
                      <a:r>
                        <a:rPr lang="en-US" sz="1000" b="1" u="none" strike="noStrike" dirty="0" smtClean="0">
                          <a:effectLst/>
                        </a:rPr>
                        <a:t> Remarks</a:t>
                      </a:r>
                      <a:endParaRPr lang="en-US" sz="1000" b="1" i="0" u="none" strike="noStrike" dirty="0">
                        <a:solidFill>
                          <a:srgbClr val="000000"/>
                        </a:solidFill>
                        <a:effectLst/>
                        <a:latin typeface="Calibri" panose="020F0502020204030204" pitchFamily="34" charset="0"/>
                      </a:endParaRPr>
                    </a:p>
                  </a:txBody>
                  <a:tcPr marL="9525" marR="9525" marT="9525" marB="0" anchor="ctr">
                    <a:solidFill>
                      <a:schemeClr val="accent4">
                        <a:lumMod val="40000"/>
                        <a:lumOff val="60000"/>
                      </a:schemeClr>
                    </a:solidFill>
                  </a:tcPr>
                </a:tc>
              </a:tr>
              <a:tr h="515424">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Calibri" panose="020F0502020204030204" pitchFamily="34" charset="0"/>
                      </a:endParaRPr>
                    </a:p>
                  </a:txBody>
                  <a:tcPr marL="9525" marR="9525" marT="9525" marB="0" anchor="ctr"/>
                </a:tc>
              </a:tr>
              <a:tr h="514693">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smtClean="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Calibri" panose="020F0502020204030204" pitchFamily="34" charset="0"/>
                      </a:endParaRPr>
                    </a:p>
                  </a:txBody>
                  <a:tcPr marL="9525" marR="9525" marT="9525" marB="0" anchor="ctr"/>
                </a:tc>
              </a:tr>
              <a:tr h="536479">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smtClean="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Calibri" panose="020F0502020204030204" pitchFamily="34" charset="0"/>
                      </a:endParaRPr>
                    </a:p>
                  </a:txBody>
                  <a:tcPr marL="9525" marR="9525" marT="9525" marB="0" anchor="b"/>
                </a:tc>
              </a:tr>
              <a:tr h="657712">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smtClean="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Calibri" panose="020F0502020204030204" pitchFamily="34" charset="0"/>
                      </a:endParaRPr>
                    </a:p>
                  </a:txBody>
                  <a:tcPr marL="9525" marR="9525" marT="9525" marB="0" anchor="ctr"/>
                </a:tc>
              </a:tr>
              <a:tr h="288992">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100" b="0" i="0" u="none" strike="noStrike" dirty="0" smtClean="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6" name="Rounded Rectangle 15"/>
          <p:cNvSpPr/>
          <p:nvPr/>
        </p:nvSpPr>
        <p:spPr bwMode="auto">
          <a:xfrm>
            <a:off x="265173" y="6083418"/>
            <a:ext cx="645189" cy="117686"/>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p:txBody>
      </p:sp>
      <p:sp>
        <p:nvSpPr>
          <p:cNvPr id="23" name="Rounded Rectangle 22"/>
          <p:cNvSpPr/>
          <p:nvPr/>
        </p:nvSpPr>
        <p:spPr bwMode="auto">
          <a:xfrm>
            <a:off x="880028" y="6085489"/>
            <a:ext cx="645189" cy="120869"/>
          </a:xfrm>
          <a:prstGeom prst="round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p:txBody>
      </p:sp>
      <p:sp>
        <p:nvSpPr>
          <p:cNvPr id="15" name="Slide Number Placeholder 2"/>
          <p:cNvSpPr txBox="1">
            <a:spLocks/>
          </p:cNvSpPr>
          <p:nvPr/>
        </p:nvSpPr>
        <p:spPr bwMode="auto">
          <a:xfrm>
            <a:off x="9441133" y="6488505"/>
            <a:ext cx="2579685" cy="2725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2552"/>
                </a:solidFill>
                <a:latin typeface="+mj-lt"/>
                <a:ea typeface="Osaka" charset="-128"/>
                <a:cs typeface="+mn-cs"/>
              </a:defRPr>
            </a:lvl1pPr>
            <a:lvl2pPr marL="457200" algn="l" rtl="0" fontAlgn="base">
              <a:spcBef>
                <a:spcPct val="0"/>
              </a:spcBef>
              <a:spcAft>
                <a:spcPct val="0"/>
              </a:spcAft>
              <a:defRPr sz="2400" kern="1200">
                <a:solidFill>
                  <a:schemeClr val="tx1"/>
                </a:solidFill>
                <a:latin typeface="Times" pitchFamily="-112" charset="0"/>
                <a:ea typeface="Osaka" charset="0"/>
                <a:cs typeface="Osaka" charset="0"/>
              </a:defRPr>
            </a:lvl2pPr>
            <a:lvl3pPr marL="914400" algn="l" rtl="0" fontAlgn="base">
              <a:spcBef>
                <a:spcPct val="0"/>
              </a:spcBef>
              <a:spcAft>
                <a:spcPct val="0"/>
              </a:spcAft>
              <a:defRPr sz="2400" kern="1200">
                <a:solidFill>
                  <a:schemeClr val="tx1"/>
                </a:solidFill>
                <a:latin typeface="Times" pitchFamily="-112" charset="0"/>
                <a:ea typeface="Osaka" charset="0"/>
                <a:cs typeface="Osaka" charset="0"/>
              </a:defRPr>
            </a:lvl3pPr>
            <a:lvl4pPr marL="1371600" algn="l" rtl="0" fontAlgn="base">
              <a:spcBef>
                <a:spcPct val="0"/>
              </a:spcBef>
              <a:spcAft>
                <a:spcPct val="0"/>
              </a:spcAft>
              <a:defRPr sz="2400" kern="1200">
                <a:solidFill>
                  <a:schemeClr val="tx1"/>
                </a:solidFill>
                <a:latin typeface="Times" pitchFamily="-112" charset="0"/>
                <a:ea typeface="Osaka" charset="0"/>
                <a:cs typeface="Osaka" charset="0"/>
              </a:defRPr>
            </a:lvl4pPr>
            <a:lvl5pPr marL="1828800" algn="l" rtl="0" fontAlgn="base">
              <a:spcBef>
                <a:spcPct val="0"/>
              </a:spcBef>
              <a:spcAft>
                <a:spcPct val="0"/>
              </a:spcAft>
              <a:defRPr sz="2400" kern="1200">
                <a:solidFill>
                  <a:schemeClr val="tx1"/>
                </a:solidFill>
                <a:latin typeface="Times" pitchFamily="-112" charset="0"/>
                <a:ea typeface="Osaka" charset="0"/>
                <a:cs typeface="Osaka" charset="0"/>
              </a:defRPr>
            </a:lvl5pPr>
            <a:lvl6pPr marL="2286000" algn="l" defTabSz="914400" rtl="0" eaLnBrk="1" latinLnBrk="0" hangingPunct="1">
              <a:defRPr sz="2400" kern="1200">
                <a:solidFill>
                  <a:schemeClr val="tx1"/>
                </a:solidFill>
                <a:latin typeface="Times" pitchFamily="-112" charset="0"/>
                <a:ea typeface="Osaka" charset="0"/>
                <a:cs typeface="Osaka" charset="0"/>
              </a:defRPr>
            </a:lvl6pPr>
            <a:lvl7pPr marL="2743200" algn="l" defTabSz="914400" rtl="0" eaLnBrk="1" latinLnBrk="0" hangingPunct="1">
              <a:defRPr sz="2400" kern="1200">
                <a:solidFill>
                  <a:schemeClr val="tx1"/>
                </a:solidFill>
                <a:latin typeface="Times" pitchFamily="-112" charset="0"/>
                <a:ea typeface="Osaka" charset="0"/>
                <a:cs typeface="Osaka" charset="0"/>
              </a:defRPr>
            </a:lvl7pPr>
            <a:lvl8pPr marL="3200400" algn="l" defTabSz="914400" rtl="0" eaLnBrk="1" latinLnBrk="0" hangingPunct="1">
              <a:defRPr sz="2400" kern="1200">
                <a:solidFill>
                  <a:schemeClr val="tx1"/>
                </a:solidFill>
                <a:latin typeface="Times" pitchFamily="-112" charset="0"/>
                <a:ea typeface="Osaka" charset="0"/>
                <a:cs typeface="Osaka" charset="0"/>
              </a:defRPr>
            </a:lvl8pPr>
            <a:lvl9pPr marL="3657600" algn="l" defTabSz="914400" rtl="0" eaLnBrk="1" latinLnBrk="0" hangingPunct="1">
              <a:defRPr sz="2400" kern="1200">
                <a:solidFill>
                  <a:schemeClr val="tx1"/>
                </a:solidFill>
                <a:latin typeface="Times" pitchFamily="-112" charset="0"/>
                <a:ea typeface="Osaka" charset="0"/>
                <a:cs typeface="Osaka" charset="0"/>
              </a:defRPr>
            </a:lvl9pPr>
          </a:lstStyle>
          <a:p>
            <a:pPr>
              <a:defRPr/>
            </a:pPr>
            <a:fld id="{439990F4-932D-49AE-8513-26EBCE2C730E}" type="slidenum">
              <a:rPr lang="en-US" smtClean="0"/>
              <a:pPr>
                <a:defRPr/>
              </a:pPr>
              <a:t>2</a:t>
            </a:fld>
            <a:endParaRPr lang="en-US" dirty="0"/>
          </a:p>
        </p:txBody>
      </p:sp>
      <p:graphicFrame>
        <p:nvGraphicFramePr>
          <p:cNvPr id="17" name="Chart 16"/>
          <p:cNvGraphicFramePr/>
          <p:nvPr>
            <p:extLst>
              <p:ext uri="{D42A27DB-BD31-4B8C-83A1-F6EECF244321}">
                <p14:modId xmlns:p14="http://schemas.microsoft.com/office/powerpoint/2010/main" val="3834610238"/>
              </p:ext>
            </p:extLst>
          </p:nvPr>
        </p:nvGraphicFramePr>
        <p:xfrm>
          <a:off x="6832600" y="4362026"/>
          <a:ext cx="1706112" cy="240707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p:cNvGraphicFramePr/>
          <p:nvPr>
            <p:extLst>
              <p:ext uri="{D42A27DB-BD31-4B8C-83A1-F6EECF244321}">
                <p14:modId xmlns:p14="http://schemas.microsoft.com/office/powerpoint/2010/main" val="1715730073"/>
              </p:ext>
            </p:extLst>
          </p:nvPr>
        </p:nvGraphicFramePr>
        <p:xfrm>
          <a:off x="8576766" y="4349094"/>
          <a:ext cx="1719421" cy="241789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9" name="Chart 18"/>
          <p:cNvGraphicFramePr/>
          <p:nvPr>
            <p:extLst>
              <p:ext uri="{D42A27DB-BD31-4B8C-83A1-F6EECF244321}">
                <p14:modId xmlns:p14="http://schemas.microsoft.com/office/powerpoint/2010/main" val="2305972010"/>
              </p:ext>
            </p:extLst>
          </p:nvPr>
        </p:nvGraphicFramePr>
        <p:xfrm>
          <a:off x="10336021" y="4338504"/>
          <a:ext cx="1731287" cy="2430596"/>
        </p:xfrm>
        <a:graphic>
          <a:graphicData uri="http://schemas.openxmlformats.org/drawingml/2006/chart">
            <c:chart xmlns:c="http://schemas.openxmlformats.org/drawingml/2006/chart" xmlns:r="http://schemas.openxmlformats.org/officeDocument/2006/relationships" r:id="rId9"/>
          </a:graphicData>
        </a:graphic>
      </p:graphicFrame>
      <p:sp>
        <p:nvSpPr>
          <p:cNvPr id="21" name="Rounded Rectangle 20"/>
          <p:cNvSpPr/>
          <p:nvPr/>
        </p:nvSpPr>
        <p:spPr bwMode="auto">
          <a:xfrm>
            <a:off x="7014693" y="6083417"/>
            <a:ext cx="669677" cy="118329"/>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700" dirty="0" smtClean="0">
                <a:latin typeface="Times" pitchFamily="1" charset="0"/>
                <a:ea typeface="Osaka" pitchFamily="1" charset="-128"/>
              </a:rPr>
              <a:t>SUCCESS</a:t>
            </a:r>
            <a:endParaRPr kumimoji="0" lang="en-US" sz="700" b="0" i="0" u="none" strike="noStrike" cap="none" normalizeH="0" baseline="0" dirty="0" smtClean="0">
              <a:ln>
                <a:noFill/>
              </a:ln>
              <a:solidFill>
                <a:schemeClr val="tx1"/>
              </a:solidFill>
              <a:effectLst/>
              <a:latin typeface="Times" pitchFamily="1" charset="0"/>
              <a:ea typeface="Osaka" pitchFamily="1" charset="-128"/>
            </a:endParaRPr>
          </a:p>
        </p:txBody>
      </p:sp>
      <p:sp>
        <p:nvSpPr>
          <p:cNvPr id="22" name="Rounded Rectangle 21"/>
          <p:cNvSpPr/>
          <p:nvPr/>
        </p:nvSpPr>
        <p:spPr bwMode="auto">
          <a:xfrm>
            <a:off x="7705748" y="6085489"/>
            <a:ext cx="669677" cy="121529"/>
          </a:xfrm>
          <a:prstGeom prst="round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chemeClr val="tx1"/>
                </a:solidFill>
                <a:effectLst/>
                <a:latin typeface="Times" pitchFamily="1" charset="0"/>
                <a:ea typeface="Osaka" pitchFamily="1" charset="-128"/>
              </a:rPr>
              <a:t>FAILED</a:t>
            </a:r>
          </a:p>
        </p:txBody>
      </p:sp>
    </p:spTree>
    <p:extLst>
      <p:ext uri="{BB962C8B-B14F-4D97-AF65-F5344CB8AC3E}">
        <p14:creationId xmlns:p14="http://schemas.microsoft.com/office/powerpoint/2010/main" val="2638445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51857"/>
            <a:ext cx="12192000" cy="5740033"/>
          </a:xfrm>
          <a:prstGeom prst="rect">
            <a:avLst/>
          </a:prstGeom>
          <a:noFill/>
        </p:spPr>
        <p:txBody>
          <a:bodyPr wrap="square" rtlCol="0">
            <a:spAutoFit/>
          </a:bodyPr>
          <a:lstStyle/>
          <a:p>
            <a:r>
              <a:rPr lang="en-US" sz="1200" b="1" u="sng" dirty="0" smtClean="0">
                <a:solidFill>
                  <a:srgbClr val="002060"/>
                </a:solidFill>
                <a:latin typeface="+mj-lt"/>
              </a:rPr>
              <a:t>SQL Server</a:t>
            </a:r>
          </a:p>
          <a:p>
            <a:pPr lvl="2"/>
            <a:r>
              <a:rPr lang="en-US" sz="900" b="1" u="sng" dirty="0">
                <a:solidFill>
                  <a:srgbClr val="0070C0"/>
                </a:solidFill>
                <a:latin typeface="+mj-lt"/>
              </a:rPr>
              <a:t>Service Name:</a:t>
            </a:r>
          </a:p>
          <a:p>
            <a:pPr lvl="3"/>
            <a:r>
              <a:rPr lang="en-US" sz="800" b="1" dirty="0">
                <a:solidFill>
                  <a:srgbClr val="00B050"/>
                </a:solidFill>
                <a:latin typeface="+mj-lt"/>
              </a:rPr>
              <a:t>SQLSERVR.EXE</a:t>
            </a:r>
          </a:p>
          <a:p>
            <a:pPr lvl="3"/>
            <a:r>
              <a:rPr lang="en-US" sz="800" b="1" dirty="0">
                <a:solidFill>
                  <a:srgbClr val="00B050"/>
                </a:solidFill>
                <a:latin typeface="+mj-lt"/>
              </a:rPr>
              <a:t>SQLAGENT90.EXE</a:t>
            </a:r>
          </a:p>
          <a:p>
            <a:pPr lvl="3"/>
            <a:r>
              <a:rPr lang="en-US" sz="800" b="1" dirty="0">
                <a:solidFill>
                  <a:srgbClr val="00B050"/>
                </a:solidFill>
                <a:latin typeface="+mj-lt"/>
              </a:rPr>
              <a:t>SQLAGENT.EXE</a:t>
            </a:r>
          </a:p>
          <a:p>
            <a:pPr lvl="2"/>
            <a:endParaRPr lang="en-US" sz="900" dirty="0" smtClean="0">
              <a:latin typeface="+mj-lt"/>
            </a:endParaRPr>
          </a:p>
          <a:p>
            <a:pPr lvl="2"/>
            <a:r>
              <a:rPr lang="en-US" sz="900" b="1" u="sng" dirty="0">
                <a:solidFill>
                  <a:srgbClr val="0070C0"/>
                </a:solidFill>
                <a:latin typeface="+mj-lt"/>
              </a:rPr>
              <a:t>Parameter Name:</a:t>
            </a:r>
          </a:p>
          <a:p>
            <a:pPr lvl="3"/>
            <a:r>
              <a:rPr lang="en-US" sz="800" b="1" dirty="0">
                <a:solidFill>
                  <a:srgbClr val="00B050"/>
                </a:solidFill>
                <a:latin typeface="+mj-lt"/>
              </a:rPr>
              <a:t>User Connections </a:t>
            </a:r>
          </a:p>
          <a:p>
            <a:pPr lvl="3"/>
            <a:r>
              <a:rPr lang="en-US" sz="800" b="1" dirty="0" smtClean="0">
                <a:solidFill>
                  <a:srgbClr val="00B050"/>
                </a:solidFill>
                <a:latin typeface="+mj-lt"/>
              </a:rPr>
              <a:t>Total </a:t>
            </a:r>
            <a:r>
              <a:rPr lang="en-US" sz="800" b="1" dirty="0">
                <a:solidFill>
                  <a:srgbClr val="00B050"/>
                </a:solidFill>
                <a:latin typeface="+mj-lt"/>
              </a:rPr>
              <a:t>Server Memory (KB) </a:t>
            </a:r>
          </a:p>
          <a:p>
            <a:pPr lvl="3"/>
            <a:r>
              <a:rPr lang="en-US" sz="800" b="1" dirty="0" smtClean="0">
                <a:solidFill>
                  <a:srgbClr val="00B050"/>
                </a:solidFill>
                <a:latin typeface="+mj-lt"/>
              </a:rPr>
              <a:t>Target </a:t>
            </a:r>
            <a:r>
              <a:rPr lang="en-US" sz="800" b="1" dirty="0">
                <a:solidFill>
                  <a:srgbClr val="00B050"/>
                </a:solidFill>
                <a:latin typeface="+mj-lt"/>
              </a:rPr>
              <a:t>Server Memory (KB) </a:t>
            </a:r>
          </a:p>
          <a:p>
            <a:pPr lvl="3"/>
            <a:r>
              <a:rPr lang="en-US" sz="800" b="1" dirty="0" smtClean="0">
                <a:solidFill>
                  <a:srgbClr val="00B050"/>
                </a:solidFill>
                <a:latin typeface="+mj-lt"/>
              </a:rPr>
              <a:t>Buffer </a:t>
            </a:r>
            <a:r>
              <a:rPr lang="en-US" sz="800" b="1" dirty="0">
                <a:solidFill>
                  <a:srgbClr val="00B050"/>
                </a:solidFill>
                <a:latin typeface="+mj-lt"/>
              </a:rPr>
              <a:t>Cache Hit Ratio </a:t>
            </a:r>
          </a:p>
          <a:p>
            <a:pPr lvl="3"/>
            <a:r>
              <a:rPr lang="en-US" sz="800" b="1" dirty="0" smtClean="0">
                <a:solidFill>
                  <a:srgbClr val="00B050"/>
                </a:solidFill>
                <a:latin typeface="+mj-lt"/>
              </a:rPr>
              <a:t>Page </a:t>
            </a:r>
            <a:r>
              <a:rPr lang="en-US" sz="800" b="1" dirty="0">
                <a:solidFill>
                  <a:srgbClr val="00B050"/>
                </a:solidFill>
                <a:latin typeface="+mj-lt"/>
              </a:rPr>
              <a:t>Reads/sec </a:t>
            </a:r>
          </a:p>
          <a:p>
            <a:pPr lvl="3"/>
            <a:r>
              <a:rPr lang="en-US" sz="800" b="1" dirty="0" smtClean="0">
                <a:solidFill>
                  <a:srgbClr val="00B050"/>
                </a:solidFill>
                <a:latin typeface="+mj-lt"/>
              </a:rPr>
              <a:t>Page </a:t>
            </a:r>
            <a:r>
              <a:rPr lang="en-US" sz="800" b="1" dirty="0">
                <a:solidFill>
                  <a:srgbClr val="00B050"/>
                </a:solidFill>
                <a:latin typeface="+mj-lt"/>
              </a:rPr>
              <a:t>Writes/sec </a:t>
            </a:r>
          </a:p>
          <a:p>
            <a:pPr lvl="3"/>
            <a:r>
              <a:rPr lang="en-US" sz="800" b="1" dirty="0" smtClean="0">
                <a:solidFill>
                  <a:srgbClr val="00B050"/>
                </a:solidFill>
                <a:latin typeface="+mj-lt"/>
              </a:rPr>
              <a:t>Page </a:t>
            </a:r>
            <a:r>
              <a:rPr lang="en-US" sz="800" b="1" dirty="0">
                <a:solidFill>
                  <a:srgbClr val="00B050"/>
                </a:solidFill>
                <a:latin typeface="+mj-lt"/>
              </a:rPr>
              <a:t>Life Expectancy </a:t>
            </a:r>
          </a:p>
          <a:p>
            <a:pPr lvl="3"/>
            <a:r>
              <a:rPr lang="en-US" sz="800" b="1" dirty="0" smtClean="0">
                <a:solidFill>
                  <a:srgbClr val="00B050"/>
                </a:solidFill>
                <a:latin typeface="+mj-lt"/>
              </a:rPr>
              <a:t>Fragmentation </a:t>
            </a:r>
            <a:r>
              <a:rPr lang="en-US" sz="800" b="1" dirty="0">
                <a:solidFill>
                  <a:srgbClr val="00B050"/>
                </a:solidFill>
                <a:latin typeface="+mj-lt"/>
              </a:rPr>
              <a:t>(%) of Most Fragmented Table </a:t>
            </a:r>
          </a:p>
          <a:p>
            <a:pPr lvl="3"/>
            <a:r>
              <a:rPr lang="en-US" sz="800" b="1" dirty="0" smtClean="0">
                <a:solidFill>
                  <a:srgbClr val="00B050"/>
                </a:solidFill>
                <a:latin typeface="+mj-lt"/>
              </a:rPr>
              <a:t>Fragmented </a:t>
            </a:r>
            <a:r>
              <a:rPr lang="en-US" sz="800" b="1" dirty="0">
                <a:solidFill>
                  <a:srgbClr val="00B050"/>
                </a:solidFill>
                <a:latin typeface="+mj-lt"/>
              </a:rPr>
              <a:t>Tables in Database </a:t>
            </a:r>
          </a:p>
          <a:p>
            <a:pPr lvl="3"/>
            <a:r>
              <a:rPr lang="en-US" sz="800" b="1" dirty="0" smtClean="0">
                <a:solidFill>
                  <a:srgbClr val="00B050"/>
                </a:solidFill>
                <a:latin typeface="+mj-lt"/>
              </a:rPr>
              <a:t>Transactions/sec </a:t>
            </a:r>
            <a:endParaRPr lang="en-US" sz="800" b="1" dirty="0">
              <a:solidFill>
                <a:srgbClr val="00B050"/>
              </a:solidFill>
              <a:latin typeface="+mj-lt"/>
            </a:endParaRPr>
          </a:p>
          <a:p>
            <a:pPr lvl="3"/>
            <a:r>
              <a:rPr lang="en-US" sz="800" b="1" dirty="0" smtClean="0">
                <a:solidFill>
                  <a:srgbClr val="00B050"/>
                </a:solidFill>
                <a:latin typeface="+mj-lt"/>
              </a:rPr>
              <a:t>Total </a:t>
            </a:r>
            <a:r>
              <a:rPr lang="en-US" sz="800" b="1" dirty="0">
                <a:solidFill>
                  <a:srgbClr val="00B050"/>
                </a:solidFill>
                <a:latin typeface="+mj-lt"/>
              </a:rPr>
              <a:t>Size (KB) of Database Files </a:t>
            </a:r>
          </a:p>
          <a:p>
            <a:pPr lvl="3"/>
            <a:r>
              <a:rPr lang="en-US" sz="800" b="1" dirty="0" smtClean="0">
                <a:solidFill>
                  <a:srgbClr val="00B050"/>
                </a:solidFill>
                <a:latin typeface="+mj-lt"/>
              </a:rPr>
              <a:t>Longest </a:t>
            </a:r>
            <a:r>
              <a:rPr lang="en-US" sz="800" b="1" dirty="0">
                <a:solidFill>
                  <a:srgbClr val="00B050"/>
                </a:solidFill>
                <a:latin typeface="+mj-lt"/>
              </a:rPr>
              <a:t>Transaction Running Time </a:t>
            </a:r>
          </a:p>
          <a:p>
            <a:pPr lvl="3"/>
            <a:r>
              <a:rPr lang="en-US" sz="800" b="1" dirty="0" smtClean="0">
                <a:solidFill>
                  <a:srgbClr val="00B050"/>
                </a:solidFill>
                <a:latin typeface="+mj-lt"/>
              </a:rPr>
              <a:t>Deadlocks/sec </a:t>
            </a:r>
            <a:endParaRPr lang="en-US" sz="800" b="1" dirty="0">
              <a:solidFill>
                <a:srgbClr val="00B050"/>
              </a:solidFill>
              <a:latin typeface="+mj-lt"/>
            </a:endParaRPr>
          </a:p>
          <a:p>
            <a:pPr lvl="3"/>
            <a:r>
              <a:rPr lang="en-US" sz="800" b="1" dirty="0" smtClean="0">
                <a:solidFill>
                  <a:srgbClr val="00B050"/>
                </a:solidFill>
                <a:latin typeface="+mj-lt"/>
              </a:rPr>
              <a:t>Total </a:t>
            </a:r>
            <a:r>
              <a:rPr lang="en-US" sz="800" b="1" dirty="0">
                <a:solidFill>
                  <a:srgbClr val="00B050"/>
                </a:solidFill>
                <a:latin typeface="+mj-lt"/>
              </a:rPr>
              <a:t>Size (KB) of Log </a:t>
            </a:r>
            <a:r>
              <a:rPr lang="en-US" sz="800" b="1" dirty="0" smtClean="0">
                <a:solidFill>
                  <a:srgbClr val="00B050"/>
                </a:solidFill>
                <a:latin typeface="+mj-lt"/>
              </a:rPr>
              <a:t>Files</a:t>
            </a:r>
          </a:p>
          <a:p>
            <a:pPr lvl="3"/>
            <a:endParaRPr lang="en-US" sz="800" dirty="0" smtClean="0">
              <a:solidFill>
                <a:srgbClr val="00B050"/>
              </a:solidFill>
              <a:latin typeface="+mj-lt"/>
            </a:endParaRPr>
          </a:p>
          <a:p>
            <a:r>
              <a:rPr lang="en-US" sz="1200" b="1" u="sng" dirty="0" smtClean="0">
                <a:latin typeface="+mj-lt"/>
              </a:rPr>
              <a:t>IIS Server</a:t>
            </a:r>
          </a:p>
          <a:p>
            <a:pPr lvl="2" algn="ctr"/>
            <a:endParaRPr lang="en-US" sz="900" dirty="0">
              <a:latin typeface="+mj-lt"/>
            </a:endParaRPr>
          </a:p>
          <a:p>
            <a:pPr lvl="2"/>
            <a:r>
              <a:rPr lang="en-US" sz="900" b="1" u="sng" dirty="0" smtClean="0">
                <a:solidFill>
                  <a:srgbClr val="0070C0"/>
                </a:solidFill>
                <a:latin typeface="+mj-lt"/>
              </a:rPr>
              <a:t>Service Name:</a:t>
            </a:r>
          </a:p>
          <a:p>
            <a:pPr lvl="3"/>
            <a:r>
              <a:rPr lang="en-US" sz="800" b="1" dirty="0" smtClean="0">
                <a:solidFill>
                  <a:srgbClr val="00B050"/>
                </a:solidFill>
                <a:latin typeface="+mj-lt"/>
              </a:rPr>
              <a:t>INETINFO.EXE</a:t>
            </a:r>
          </a:p>
          <a:p>
            <a:pPr lvl="3"/>
            <a:r>
              <a:rPr lang="en-US" sz="800" b="1" dirty="0" smtClean="0">
                <a:solidFill>
                  <a:srgbClr val="00B050"/>
                </a:solidFill>
                <a:latin typeface="+mj-lt"/>
              </a:rPr>
              <a:t>SVCHOST.EXE</a:t>
            </a:r>
          </a:p>
          <a:p>
            <a:pPr lvl="3"/>
            <a:endParaRPr lang="en-US" sz="900" dirty="0" smtClean="0">
              <a:latin typeface="+mj-lt"/>
            </a:endParaRPr>
          </a:p>
          <a:p>
            <a:pPr lvl="2"/>
            <a:r>
              <a:rPr lang="en-US" sz="900" b="1" u="sng" dirty="0" smtClean="0">
                <a:solidFill>
                  <a:srgbClr val="0070C0"/>
                </a:solidFill>
                <a:latin typeface="+mj-lt"/>
              </a:rPr>
              <a:t>Parameter Name:</a:t>
            </a:r>
          </a:p>
          <a:p>
            <a:pPr lvl="3"/>
            <a:r>
              <a:rPr lang="en-US" sz="800" b="1" dirty="0" smtClean="0">
                <a:solidFill>
                  <a:srgbClr val="00B050"/>
                </a:solidFill>
                <a:latin typeface="+mj-lt"/>
              </a:rPr>
              <a:t>IIS Admin Service </a:t>
            </a:r>
          </a:p>
          <a:p>
            <a:pPr lvl="3"/>
            <a:r>
              <a:rPr lang="en-US" sz="800" b="1" dirty="0" smtClean="0">
                <a:solidFill>
                  <a:srgbClr val="00B050"/>
                </a:solidFill>
                <a:latin typeface="+mj-lt"/>
              </a:rPr>
              <a:t>World Wide Web Publishing Service </a:t>
            </a:r>
          </a:p>
          <a:p>
            <a:pPr lvl="3"/>
            <a:r>
              <a:rPr lang="en-US" sz="800" b="1" dirty="0" smtClean="0">
                <a:solidFill>
                  <a:srgbClr val="00B050"/>
                </a:solidFill>
                <a:latin typeface="+mj-lt"/>
              </a:rPr>
              <a:t>HTTP Port Monitor </a:t>
            </a:r>
          </a:p>
          <a:p>
            <a:pPr lvl="3"/>
            <a:r>
              <a:rPr lang="en-US" sz="800" b="1" dirty="0" smtClean="0">
                <a:solidFill>
                  <a:srgbClr val="00B050"/>
                </a:solidFill>
                <a:latin typeface="+mj-lt"/>
              </a:rPr>
              <a:t>URI Cache Flushes Counter </a:t>
            </a:r>
          </a:p>
          <a:p>
            <a:pPr lvl="3"/>
            <a:r>
              <a:rPr lang="en-US" sz="800" b="1" dirty="0" smtClean="0">
                <a:solidFill>
                  <a:srgbClr val="00B050"/>
                </a:solidFill>
                <a:latin typeface="+mj-lt"/>
              </a:rPr>
              <a:t>URI Cache Hits Counter </a:t>
            </a:r>
          </a:p>
          <a:p>
            <a:pPr lvl="3"/>
            <a:r>
              <a:rPr lang="en-US" sz="800" b="1" dirty="0" smtClean="0">
                <a:solidFill>
                  <a:srgbClr val="00B050"/>
                </a:solidFill>
                <a:latin typeface="+mj-lt"/>
              </a:rPr>
              <a:t>URI Cache Hits Percent Counter </a:t>
            </a:r>
          </a:p>
          <a:p>
            <a:pPr lvl="3"/>
            <a:r>
              <a:rPr lang="en-US" sz="800" b="1" dirty="0" smtClean="0">
                <a:solidFill>
                  <a:srgbClr val="00B050"/>
                </a:solidFill>
                <a:latin typeface="+mj-lt"/>
              </a:rPr>
              <a:t>URI Cache Misses Counter </a:t>
            </a:r>
          </a:p>
          <a:p>
            <a:pPr lvl="3"/>
            <a:r>
              <a:rPr lang="en-US" sz="800" b="1" dirty="0" smtClean="0">
                <a:solidFill>
                  <a:srgbClr val="00B050"/>
                </a:solidFill>
                <a:latin typeface="+mj-lt"/>
              </a:rPr>
              <a:t>Bytes Received/sec Counter </a:t>
            </a:r>
          </a:p>
          <a:p>
            <a:pPr lvl="3"/>
            <a:r>
              <a:rPr lang="en-US" sz="800" b="1" dirty="0" smtClean="0">
                <a:solidFill>
                  <a:srgbClr val="00B050"/>
                </a:solidFill>
                <a:latin typeface="+mj-lt"/>
              </a:rPr>
              <a:t>Bytes Sent/sec Counter </a:t>
            </a:r>
          </a:p>
          <a:p>
            <a:pPr lvl="3"/>
            <a:r>
              <a:rPr lang="en-US" sz="800" b="1" dirty="0" smtClean="0">
                <a:solidFill>
                  <a:srgbClr val="00B050"/>
                </a:solidFill>
                <a:latin typeface="+mj-lt"/>
              </a:rPr>
              <a:t>Bytes Total/sec Counter </a:t>
            </a:r>
          </a:p>
          <a:p>
            <a:pPr lvl="3"/>
            <a:r>
              <a:rPr lang="en-US" sz="800" b="1" dirty="0" smtClean="0">
                <a:solidFill>
                  <a:srgbClr val="00B050"/>
                </a:solidFill>
                <a:latin typeface="+mj-lt"/>
              </a:rPr>
              <a:t>Connection Attempts/sec Counter </a:t>
            </a:r>
          </a:p>
          <a:p>
            <a:pPr lvl="3"/>
            <a:r>
              <a:rPr lang="en-US" sz="800" b="1" dirty="0" smtClean="0">
                <a:solidFill>
                  <a:srgbClr val="00B050"/>
                </a:solidFill>
                <a:latin typeface="+mj-lt"/>
              </a:rPr>
              <a:t>Current Connections Counter </a:t>
            </a:r>
          </a:p>
          <a:p>
            <a:pPr lvl="3"/>
            <a:r>
              <a:rPr lang="en-US" sz="800" b="1" dirty="0" smtClean="0">
                <a:solidFill>
                  <a:srgbClr val="00B050"/>
                </a:solidFill>
                <a:latin typeface="+mj-lt"/>
              </a:rPr>
              <a:t>Get Requests/sec Counter </a:t>
            </a:r>
          </a:p>
          <a:p>
            <a:pPr lvl="3"/>
            <a:endParaRPr lang="en-US" sz="800" u="sng" dirty="0">
              <a:solidFill>
                <a:srgbClr val="00B050"/>
              </a:solidFill>
              <a:latin typeface="+mj-lt"/>
            </a:endParaRPr>
          </a:p>
          <a:p>
            <a:pPr lvl="3"/>
            <a:endParaRPr lang="en-US" sz="800" u="sng" dirty="0">
              <a:solidFill>
                <a:srgbClr val="00B050"/>
              </a:solidFill>
              <a:latin typeface="+mj-lt"/>
            </a:endParaRPr>
          </a:p>
        </p:txBody>
      </p:sp>
      <p:sp>
        <p:nvSpPr>
          <p:cNvPr id="5" name="TextBox 4"/>
          <p:cNvSpPr txBox="1"/>
          <p:nvPr/>
        </p:nvSpPr>
        <p:spPr>
          <a:xfrm>
            <a:off x="566058" y="544286"/>
            <a:ext cx="10972800" cy="707886"/>
          </a:xfrm>
          <a:prstGeom prst="rect">
            <a:avLst/>
          </a:prstGeom>
          <a:noFill/>
        </p:spPr>
        <p:txBody>
          <a:bodyPr wrap="square" rtlCol="0">
            <a:spAutoFit/>
          </a:bodyPr>
          <a:lstStyle/>
          <a:p>
            <a:pPr algn="ctr"/>
            <a:r>
              <a:rPr lang="en-US" sz="2000" b="1" dirty="0" smtClean="0"/>
              <a:t>Services &amp; Parameters List</a:t>
            </a:r>
          </a:p>
          <a:p>
            <a:pPr algn="ctr"/>
            <a:r>
              <a:rPr lang="en-US" sz="2000" b="1" dirty="0" smtClean="0"/>
              <a:t>(SQL &amp; IIS)</a:t>
            </a:r>
            <a:endParaRPr lang="en-US" sz="2000" b="1" dirty="0"/>
          </a:p>
        </p:txBody>
      </p:sp>
    </p:spTree>
    <p:extLst>
      <p:ext uri="{BB962C8B-B14F-4D97-AF65-F5344CB8AC3E}">
        <p14:creationId xmlns:p14="http://schemas.microsoft.com/office/powerpoint/2010/main" val="767799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51857"/>
            <a:ext cx="12192000" cy="3393237"/>
          </a:xfrm>
          <a:prstGeom prst="rect">
            <a:avLst/>
          </a:prstGeom>
          <a:noFill/>
        </p:spPr>
        <p:txBody>
          <a:bodyPr wrap="square" rtlCol="0">
            <a:spAutoFit/>
          </a:bodyPr>
          <a:lstStyle/>
          <a:p>
            <a:r>
              <a:rPr lang="en-US" sz="1200" b="1" u="sng" dirty="0" smtClean="0">
                <a:solidFill>
                  <a:srgbClr val="002060"/>
                </a:solidFill>
                <a:latin typeface="+mj-lt"/>
              </a:rPr>
              <a:t>DB2 Server</a:t>
            </a:r>
          </a:p>
          <a:p>
            <a:endParaRPr lang="en-US" sz="1200" b="1" u="sng" dirty="0" smtClean="0">
              <a:solidFill>
                <a:srgbClr val="002060"/>
              </a:solidFill>
              <a:latin typeface="+mj-lt"/>
            </a:endParaRPr>
          </a:p>
          <a:p>
            <a:pPr lvl="2"/>
            <a:r>
              <a:rPr lang="en-US" sz="900" b="1" u="sng" dirty="0">
                <a:solidFill>
                  <a:srgbClr val="0070C0"/>
                </a:solidFill>
                <a:latin typeface="+mj-lt"/>
              </a:rPr>
              <a:t>Service Name:</a:t>
            </a:r>
          </a:p>
          <a:p>
            <a:pPr lvl="3"/>
            <a:r>
              <a:rPr lang="en-US" sz="900" b="1" dirty="0">
                <a:solidFill>
                  <a:srgbClr val="00B050"/>
                </a:solidFill>
                <a:latin typeface="+mj-lt"/>
              </a:rPr>
              <a:t>db2syscs.exe </a:t>
            </a:r>
            <a:endParaRPr lang="en-US" sz="900" b="1" dirty="0" smtClean="0">
              <a:solidFill>
                <a:srgbClr val="00B050"/>
              </a:solidFill>
              <a:latin typeface="+mj-lt"/>
            </a:endParaRPr>
          </a:p>
          <a:p>
            <a:pPr lvl="3"/>
            <a:r>
              <a:rPr lang="en-US" sz="900" b="1" dirty="0">
                <a:solidFill>
                  <a:srgbClr val="00B050"/>
                </a:solidFill>
                <a:latin typeface="+mj-lt"/>
              </a:rPr>
              <a:t>db2sysc </a:t>
            </a:r>
            <a:endParaRPr lang="en-US" sz="900" b="1" dirty="0" smtClean="0">
              <a:solidFill>
                <a:srgbClr val="00B050"/>
              </a:solidFill>
              <a:latin typeface="+mj-lt"/>
            </a:endParaRPr>
          </a:p>
          <a:p>
            <a:pPr lvl="3"/>
            <a:endParaRPr lang="en-US" sz="900" b="1" dirty="0">
              <a:solidFill>
                <a:srgbClr val="00B050"/>
              </a:solidFill>
              <a:latin typeface="+mj-lt"/>
            </a:endParaRPr>
          </a:p>
          <a:p>
            <a:pPr lvl="2"/>
            <a:r>
              <a:rPr lang="en-US" sz="900" b="1" u="sng" dirty="0">
                <a:solidFill>
                  <a:srgbClr val="0070C0"/>
                </a:solidFill>
                <a:latin typeface="+mj-lt"/>
              </a:rPr>
              <a:t>Parameter Name:</a:t>
            </a:r>
          </a:p>
          <a:p>
            <a:pPr lvl="3"/>
            <a:r>
              <a:rPr lang="en-US" sz="900" b="1" dirty="0">
                <a:solidFill>
                  <a:srgbClr val="00B050"/>
                </a:solidFill>
                <a:latin typeface="+mj-lt"/>
              </a:rPr>
              <a:t>Database Used Space (MB)</a:t>
            </a:r>
          </a:p>
          <a:p>
            <a:pPr lvl="3"/>
            <a:r>
              <a:rPr lang="en-US" sz="900" b="1" dirty="0">
                <a:solidFill>
                  <a:srgbClr val="00B050"/>
                </a:solidFill>
                <a:latin typeface="+mj-lt"/>
              </a:rPr>
              <a:t>Log File Free Space in Specified Database (MB)</a:t>
            </a:r>
          </a:p>
          <a:p>
            <a:pPr lvl="3"/>
            <a:r>
              <a:rPr lang="en-US" sz="900" b="1" dirty="0">
                <a:solidFill>
                  <a:srgbClr val="00B050"/>
                </a:solidFill>
                <a:latin typeface="+mj-lt"/>
              </a:rPr>
              <a:t>Number of Locks Held in Specified Database</a:t>
            </a:r>
          </a:p>
          <a:p>
            <a:pPr lvl="3"/>
            <a:r>
              <a:rPr lang="en-US" sz="900" b="1" dirty="0">
                <a:solidFill>
                  <a:srgbClr val="00B050"/>
                </a:solidFill>
                <a:latin typeface="+mj-lt"/>
              </a:rPr>
              <a:t>Average Read Time (</a:t>
            </a:r>
            <a:r>
              <a:rPr lang="en-US" sz="900" b="1" dirty="0" err="1">
                <a:solidFill>
                  <a:srgbClr val="00B050"/>
                </a:solidFill>
                <a:latin typeface="+mj-lt"/>
              </a:rPr>
              <a:t>ms</a:t>
            </a:r>
            <a:r>
              <a:rPr lang="en-US" sz="900" b="1" dirty="0">
                <a:solidFill>
                  <a:srgbClr val="00B050"/>
                </a:solidFill>
                <a:latin typeface="+mj-lt"/>
              </a:rPr>
              <a:t>)</a:t>
            </a:r>
          </a:p>
          <a:p>
            <a:pPr lvl="3"/>
            <a:r>
              <a:rPr lang="en-US" sz="900" b="1" dirty="0">
                <a:solidFill>
                  <a:srgbClr val="00B050"/>
                </a:solidFill>
                <a:latin typeface="+mj-lt"/>
              </a:rPr>
              <a:t>Connected applications to Specified Database</a:t>
            </a:r>
          </a:p>
          <a:p>
            <a:pPr lvl="3"/>
            <a:r>
              <a:rPr lang="en-US" sz="900" b="1" dirty="0">
                <a:solidFill>
                  <a:srgbClr val="00B050"/>
                </a:solidFill>
                <a:latin typeface="+mj-lt"/>
              </a:rPr>
              <a:t>Number of Long Running </a:t>
            </a:r>
            <a:r>
              <a:rPr lang="en-US" sz="900" b="1" dirty="0" smtClean="0">
                <a:solidFill>
                  <a:srgbClr val="00B050"/>
                </a:solidFill>
                <a:latin typeface="+mj-lt"/>
              </a:rPr>
              <a:t>Queries</a:t>
            </a:r>
          </a:p>
          <a:p>
            <a:pPr lvl="3"/>
            <a:endParaRPr lang="en-US" sz="900" b="1" dirty="0">
              <a:solidFill>
                <a:srgbClr val="00B050"/>
              </a:solidFill>
              <a:latin typeface="+mj-lt"/>
            </a:endParaRPr>
          </a:p>
          <a:p>
            <a:pPr lvl="3"/>
            <a:endParaRPr lang="en-US" sz="900" b="1" dirty="0" smtClean="0">
              <a:solidFill>
                <a:srgbClr val="00B050"/>
              </a:solidFill>
              <a:latin typeface="+mj-lt"/>
            </a:endParaRPr>
          </a:p>
          <a:p>
            <a:pPr lvl="3"/>
            <a:endParaRPr lang="en-US" sz="900" b="1" dirty="0" smtClean="0">
              <a:solidFill>
                <a:srgbClr val="00B050"/>
              </a:solidFill>
              <a:latin typeface="+mj-lt"/>
            </a:endParaRPr>
          </a:p>
          <a:p>
            <a:pPr lvl="3"/>
            <a:endParaRPr lang="en-US" sz="900" b="1" dirty="0">
              <a:solidFill>
                <a:srgbClr val="00B050"/>
              </a:solidFill>
              <a:latin typeface="+mj-lt"/>
            </a:endParaRPr>
          </a:p>
          <a:p>
            <a:r>
              <a:rPr lang="en-US" sz="1200" b="1" u="sng" dirty="0" smtClean="0">
                <a:solidFill>
                  <a:srgbClr val="002060"/>
                </a:solidFill>
              </a:rPr>
              <a:t>Note:</a:t>
            </a:r>
            <a:r>
              <a:rPr lang="en-US" sz="1200" b="1" dirty="0" smtClean="0">
                <a:solidFill>
                  <a:srgbClr val="002060"/>
                </a:solidFill>
              </a:rPr>
              <a:t> </a:t>
            </a:r>
            <a:r>
              <a:rPr lang="en-US" sz="1050" b="1" dirty="0" smtClean="0">
                <a:solidFill>
                  <a:schemeClr val="accent2">
                    <a:lumMod val="75000"/>
                  </a:schemeClr>
                </a:solidFill>
              </a:rPr>
              <a:t>DB2 </a:t>
            </a:r>
            <a:r>
              <a:rPr lang="en-US" sz="1050" b="1" dirty="0">
                <a:solidFill>
                  <a:schemeClr val="accent2">
                    <a:lumMod val="75000"/>
                  </a:schemeClr>
                </a:solidFill>
              </a:rPr>
              <a:t>Parameters are </a:t>
            </a:r>
            <a:r>
              <a:rPr lang="en-US" sz="1050" b="1" dirty="0" smtClean="0">
                <a:solidFill>
                  <a:schemeClr val="accent2">
                    <a:lumMod val="75000"/>
                  </a:schemeClr>
                </a:solidFill>
              </a:rPr>
              <a:t>given to NOC team but not </a:t>
            </a:r>
            <a:r>
              <a:rPr lang="en-US" sz="1050" b="1" dirty="0">
                <a:solidFill>
                  <a:schemeClr val="accent2">
                    <a:lumMod val="75000"/>
                  </a:schemeClr>
                </a:solidFill>
              </a:rPr>
              <a:t>yet </a:t>
            </a:r>
            <a:r>
              <a:rPr lang="en-US" sz="1050" b="1" dirty="0" smtClean="0">
                <a:solidFill>
                  <a:schemeClr val="accent2">
                    <a:lumMod val="75000"/>
                  </a:schemeClr>
                </a:solidFill>
              </a:rPr>
              <a:t>configured because there </a:t>
            </a:r>
            <a:r>
              <a:rPr lang="en-US" sz="1050" b="1" dirty="0">
                <a:solidFill>
                  <a:schemeClr val="accent2">
                    <a:lumMod val="75000"/>
                  </a:schemeClr>
                </a:solidFill>
              </a:rPr>
              <a:t>is some </a:t>
            </a:r>
            <a:r>
              <a:rPr lang="en-US" sz="1050" b="1" dirty="0" smtClean="0">
                <a:solidFill>
                  <a:schemeClr val="accent2">
                    <a:lumMod val="75000"/>
                  </a:schemeClr>
                </a:solidFill>
              </a:rPr>
              <a:t>driver </a:t>
            </a:r>
            <a:r>
              <a:rPr lang="en-US" sz="1050" b="1" dirty="0">
                <a:solidFill>
                  <a:schemeClr val="accent2">
                    <a:lumMod val="75000"/>
                  </a:schemeClr>
                </a:solidFill>
              </a:rPr>
              <a:t>need to be installed in SolarWinds server and NOC team are working on that.</a:t>
            </a:r>
            <a:endParaRPr lang="en-US" sz="1050" b="1" dirty="0" smtClean="0">
              <a:solidFill>
                <a:schemeClr val="accent2">
                  <a:lumMod val="75000"/>
                </a:schemeClr>
              </a:solidFill>
              <a:latin typeface="+mj-lt"/>
            </a:endParaRPr>
          </a:p>
          <a:p>
            <a:pPr lvl="3"/>
            <a:endParaRPr lang="en-US" sz="1050" b="1" dirty="0" smtClean="0">
              <a:solidFill>
                <a:schemeClr val="accent2">
                  <a:lumMod val="75000"/>
                </a:schemeClr>
              </a:solidFill>
              <a:latin typeface="+mj-lt"/>
            </a:endParaRPr>
          </a:p>
          <a:p>
            <a:pPr lvl="3"/>
            <a:endParaRPr lang="en-US" sz="900" b="1" dirty="0">
              <a:solidFill>
                <a:schemeClr val="accent2">
                  <a:lumMod val="75000"/>
                </a:schemeClr>
              </a:solidFill>
              <a:latin typeface="+mj-lt"/>
            </a:endParaRPr>
          </a:p>
          <a:p>
            <a:pPr lvl="3"/>
            <a:endParaRPr lang="en-US" sz="1200" b="1" u="sng" dirty="0">
              <a:solidFill>
                <a:srgbClr val="002060"/>
              </a:solidFill>
              <a:latin typeface="+mj-lt"/>
            </a:endParaRPr>
          </a:p>
          <a:p>
            <a:pPr lvl="3"/>
            <a:endParaRPr lang="en-US" sz="1200" b="1" u="sng" dirty="0" smtClean="0">
              <a:solidFill>
                <a:srgbClr val="002060"/>
              </a:solidFill>
              <a:latin typeface="+mj-lt"/>
            </a:endParaRPr>
          </a:p>
        </p:txBody>
      </p:sp>
      <p:sp>
        <p:nvSpPr>
          <p:cNvPr id="5" name="TextBox 4"/>
          <p:cNvSpPr txBox="1"/>
          <p:nvPr/>
        </p:nvSpPr>
        <p:spPr>
          <a:xfrm>
            <a:off x="566058" y="544286"/>
            <a:ext cx="10972800" cy="707886"/>
          </a:xfrm>
          <a:prstGeom prst="rect">
            <a:avLst/>
          </a:prstGeom>
          <a:noFill/>
        </p:spPr>
        <p:txBody>
          <a:bodyPr wrap="square" rtlCol="0">
            <a:spAutoFit/>
          </a:bodyPr>
          <a:lstStyle/>
          <a:p>
            <a:pPr algn="ctr"/>
            <a:r>
              <a:rPr lang="en-US" sz="2000" b="1" dirty="0" smtClean="0"/>
              <a:t>Services &amp; Parameters List</a:t>
            </a:r>
          </a:p>
          <a:p>
            <a:pPr algn="ctr"/>
            <a:r>
              <a:rPr lang="en-US" sz="2000" b="1" dirty="0" smtClean="0"/>
              <a:t>(DB2)</a:t>
            </a:r>
            <a:endParaRPr lang="en-US" sz="2000" b="1" dirty="0"/>
          </a:p>
        </p:txBody>
      </p:sp>
    </p:spTree>
    <p:extLst>
      <p:ext uri="{BB962C8B-B14F-4D97-AF65-F5344CB8AC3E}">
        <p14:creationId xmlns:p14="http://schemas.microsoft.com/office/powerpoint/2010/main" val="246874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448800" y="6483638"/>
            <a:ext cx="2540000" cy="298161"/>
          </a:xfrm>
        </p:spPr>
        <p:txBody>
          <a:bodyPr/>
          <a:lstStyle/>
          <a:p>
            <a:fld id="{F36C87F6-986D-49E6-AF40-1B3A1EE8064D}" type="slidenum">
              <a:rPr lang="en-US" smtClean="0"/>
              <a:t>5</a:t>
            </a:fld>
            <a:endParaRPr lang="en-US"/>
          </a:p>
        </p:txBody>
      </p:sp>
      <p:pic>
        <p:nvPicPr>
          <p:cNvPr id="7" name="Picture 6"/>
          <p:cNvPicPr>
            <a:picLocks noChangeAspect="1"/>
          </p:cNvPicPr>
          <p:nvPr/>
        </p:nvPicPr>
        <p:blipFill>
          <a:blip r:embed="rId2"/>
          <a:stretch>
            <a:fillRect/>
          </a:stretch>
        </p:blipFill>
        <p:spPr>
          <a:xfrm>
            <a:off x="1298126" y="1393607"/>
            <a:ext cx="2185307" cy="5388193"/>
          </a:xfrm>
          <a:prstGeom prst="rect">
            <a:avLst/>
          </a:prstGeom>
        </p:spPr>
      </p:pic>
      <p:pic>
        <p:nvPicPr>
          <p:cNvPr id="9" name="Picture 8"/>
          <p:cNvPicPr>
            <a:picLocks noChangeAspect="1"/>
          </p:cNvPicPr>
          <p:nvPr/>
        </p:nvPicPr>
        <p:blipFill>
          <a:blip r:embed="rId3"/>
          <a:stretch>
            <a:fillRect/>
          </a:stretch>
        </p:blipFill>
        <p:spPr>
          <a:xfrm>
            <a:off x="9296398" y="1403308"/>
            <a:ext cx="1917247" cy="5334949"/>
          </a:xfrm>
          <a:prstGeom prst="rect">
            <a:avLst/>
          </a:prstGeom>
        </p:spPr>
      </p:pic>
      <p:sp>
        <p:nvSpPr>
          <p:cNvPr id="10" name="TextBox 9"/>
          <p:cNvSpPr txBox="1"/>
          <p:nvPr/>
        </p:nvSpPr>
        <p:spPr>
          <a:xfrm>
            <a:off x="511629" y="544293"/>
            <a:ext cx="10972800" cy="707886"/>
          </a:xfrm>
          <a:prstGeom prst="rect">
            <a:avLst/>
          </a:prstGeom>
          <a:noFill/>
        </p:spPr>
        <p:txBody>
          <a:bodyPr wrap="square" rtlCol="0">
            <a:spAutoFit/>
          </a:bodyPr>
          <a:lstStyle/>
          <a:p>
            <a:pPr algn="ctr"/>
            <a:r>
              <a:rPr lang="en-US" sz="2000" b="1" dirty="0" smtClean="0"/>
              <a:t>DB2 / SQL / IIS</a:t>
            </a:r>
          </a:p>
          <a:p>
            <a:pPr algn="ctr"/>
            <a:r>
              <a:rPr lang="en-US" sz="2000" b="1" dirty="0"/>
              <a:t>Services Configured </a:t>
            </a:r>
            <a:r>
              <a:rPr lang="en-US" sz="2000" b="1" dirty="0" smtClean="0"/>
              <a:t>Servers List</a:t>
            </a:r>
            <a:endParaRPr lang="en-US" sz="2000" b="1" dirty="0"/>
          </a:p>
        </p:txBody>
      </p:sp>
      <p:sp>
        <p:nvSpPr>
          <p:cNvPr id="11" name="TextBox 10"/>
          <p:cNvSpPr txBox="1"/>
          <p:nvPr/>
        </p:nvSpPr>
        <p:spPr>
          <a:xfrm rot="16200000">
            <a:off x="-1548770" y="3902508"/>
            <a:ext cx="5366334" cy="369332"/>
          </a:xfrm>
          <a:prstGeom prst="rect">
            <a:avLst/>
          </a:prstGeom>
          <a:solidFill>
            <a:srgbClr val="FFFF00"/>
          </a:solidFill>
        </p:spPr>
        <p:txBody>
          <a:bodyPr wrap="square" rtlCol="0">
            <a:spAutoFit/>
          </a:bodyPr>
          <a:lstStyle/>
          <a:p>
            <a:pPr algn="ctr"/>
            <a:r>
              <a:rPr lang="en-US" sz="1800" b="1" dirty="0" smtClean="0"/>
              <a:t>DB2</a:t>
            </a:r>
            <a:endParaRPr lang="en-US" sz="1800" b="1" dirty="0"/>
          </a:p>
        </p:txBody>
      </p:sp>
      <p:sp>
        <p:nvSpPr>
          <p:cNvPr id="12" name="TextBox 11"/>
          <p:cNvSpPr txBox="1"/>
          <p:nvPr/>
        </p:nvSpPr>
        <p:spPr>
          <a:xfrm rot="16200000">
            <a:off x="2342714" y="3897476"/>
            <a:ext cx="5377544" cy="369332"/>
          </a:xfrm>
          <a:prstGeom prst="rect">
            <a:avLst/>
          </a:prstGeom>
          <a:solidFill>
            <a:srgbClr val="FFFF00"/>
          </a:solidFill>
        </p:spPr>
        <p:txBody>
          <a:bodyPr wrap="square" rtlCol="0">
            <a:spAutoFit/>
          </a:bodyPr>
          <a:lstStyle/>
          <a:p>
            <a:pPr algn="ctr"/>
            <a:r>
              <a:rPr lang="en-US" sz="1800" b="1" dirty="0" smtClean="0"/>
              <a:t>IIS</a:t>
            </a:r>
            <a:endParaRPr lang="en-US" sz="1800" b="1" dirty="0"/>
          </a:p>
        </p:txBody>
      </p:sp>
      <p:sp>
        <p:nvSpPr>
          <p:cNvPr id="13" name="TextBox 12"/>
          <p:cNvSpPr txBox="1"/>
          <p:nvPr/>
        </p:nvSpPr>
        <p:spPr>
          <a:xfrm rot="16200000">
            <a:off x="6430171" y="3891914"/>
            <a:ext cx="5366895" cy="369332"/>
          </a:xfrm>
          <a:prstGeom prst="rect">
            <a:avLst/>
          </a:prstGeom>
          <a:solidFill>
            <a:srgbClr val="FFFF00"/>
          </a:solidFill>
        </p:spPr>
        <p:txBody>
          <a:bodyPr wrap="square" rtlCol="0">
            <a:spAutoFit/>
          </a:bodyPr>
          <a:lstStyle/>
          <a:p>
            <a:pPr algn="ctr"/>
            <a:r>
              <a:rPr lang="en-US" sz="1800" b="1" dirty="0" smtClean="0"/>
              <a:t>SQL</a:t>
            </a:r>
            <a:endParaRPr lang="en-US" sz="1800" b="1" dirty="0"/>
          </a:p>
        </p:txBody>
      </p:sp>
      <p:pic>
        <p:nvPicPr>
          <p:cNvPr id="14" name="Picture 13"/>
          <p:cNvPicPr>
            <a:picLocks noChangeAspect="1"/>
          </p:cNvPicPr>
          <p:nvPr/>
        </p:nvPicPr>
        <p:blipFill>
          <a:blip r:embed="rId4"/>
          <a:stretch>
            <a:fillRect/>
          </a:stretch>
        </p:blipFill>
        <p:spPr>
          <a:xfrm>
            <a:off x="5229905" y="1382486"/>
            <a:ext cx="1666875" cy="2545215"/>
          </a:xfrm>
          <a:prstGeom prst="rect">
            <a:avLst/>
          </a:prstGeom>
        </p:spPr>
      </p:pic>
      <p:pic>
        <p:nvPicPr>
          <p:cNvPr id="15" name="Picture 14"/>
          <p:cNvPicPr>
            <a:picLocks noChangeAspect="1"/>
          </p:cNvPicPr>
          <p:nvPr/>
        </p:nvPicPr>
        <p:blipFill>
          <a:blip r:embed="rId5"/>
          <a:stretch>
            <a:fillRect/>
          </a:stretch>
        </p:blipFill>
        <p:spPr>
          <a:xfrm>
            <a:off x="5220381" y="3945391"/>
            <a:ext cx="1953306" cy="2814638"/>
          </a:xfrm>
          <a:prstGeom prst="rect">
            <a:avLst/>
          </a:prstGeom>
        </p:spPr>
      </p:pic>
    </p:spTree>
    <p:extLst>
      <p:ext uri="{BB962C8B-B14F-4D97-AF65-F5344CB8AC3E}">
        <p14:creationId xmlns:p14="http://schemas.microsoft.com/office/powerpoint/2010/main" val="5301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448800" y="6483638"/>
            <a:ext cx="2540000" cy="298161"/>
          </a:xfrm>
        </p:spPr>
        <p:txBody>
          <a:bodyPr/>
          <a:lstStyle/>
          <a:p>
            <a:fld id="{F36C87F6-986D-49E6-AF40-1B3A1EE8064D}" type="slidenum">
              <a:rPr lang="en-US" smtClean="0"/>
              <a:t>6</a:t>
            </a:fld>
            <a:endParaRPr lang="en-US"/>
          </a:p>
        </p:txBody>
      </p:sp>
      <p:sp>
        <p:nvSpPr>
          <p:cNvPr id="10" name="TextBox 9"/>
          <p:cNvSpPr txBox="1"/>
          <p:nvPr/>
        </p:nvSpPr>
        <p:spPr>
          <a:xfrm>
            <a:off x="511629" y="544293"/>
            <a:ext cx="10972800" cy="707886"/>
          </a:xfrm>
          <a:prstGeom prst="rect">
            <a:avLst/>
          </a:prstGeom>
          <a:noFill/>
        </p:spPr>
        <p:txBody>
          <a:bodyPr wrap="square" rtlCol="0">
            <a:spAutoFit/>
          </a:bodyPr>
          <a:lstStyle/>
          <a:p>
            <a:pPr algn="ctr"/>
            <a:r>
              <a:rPr lang="en-US" sz="2000" b="1" dirty="0" smtClean="0"/>
              <a:t>DB2 / SQL / IIS</a:t>
            </a:r>
          </a:p>
          <a:p>
            <a:pPr algn="ctr"/>
            <a:r>
              <a:rPr lang="en-US" sz="2000" b="1" dirty="0" smtClean="0"/>
              <a:t>Parameters </a:t>
            </a:r>
            <a:r>
              <a:rPr lang="en-US" sz="2000" b="1" dirty="0"/>
              <a:t>Configured </a:t>
            </a:r>
            <a:r>
              <a:rPr lang="en-US" sz="2000" b="1" dirty="0" smtClean="0"/>
              <a:t>Servers List</a:t>
            </a:r>
            <a:endParaRPr lang="en-US" sz="2000" b="1" dirty="0"/>
          </a:p>
        </p:txBody>
      </p:sp>
      <p:sp>
        <p:nvSpPr>
          <p:cNvPr id="13" name="TextBox 12"/>
          <p:cNvSpPr txBox="1"/>
          <p:nvPr/>
        </p:nvSpPr>
        <p:spPr>
          <a:xfrm rot="16200000">
            <a:off x="56704" y="3418505"/>
            <a:ext cx="3396343" cy="369332"/>
          </a:xfrm>
          <a:prstGeom prst="rect">
            <a:avLst/>
          </a:prstGeom>
          <a:solidFill>
            <a:srgbClr val="FFFF00"/>
          </a:solidFill>
        </p:spPr>
        <p:txBody>
          <a:bodyPr wrap="square" rtlCol="0">
            <a:spAutoFit/>
          </a:bodyPr>
          <a:lstStyle/>
          <a:p>
            <a:pPr algn="ctr"/>
            <a:r>
              <a:rPr lang="en-US" sz="1800" b="1" dirty="0" smtClean="0"/>
              <a:t>SQL</a:t>
            </a:r>
            <a:endParaRPr lang="en-US" sz="1800" b="1" dirty="0"/>
          </a:p>
        </p:txBody>
      </p:sp>
      <p:pic>
        <p:nvPicPr>
          <p:cNvPr id="2" name="Picture 1"/>
          <p:cNvPicPr>
            <a:picLocks noChangeAspect="1"/>
          </p:cNvPicPr>
          <p:nvPr/>
        </p:nvPicPr>
        <p:blipFill>
          <a:blip r:embed="rId2"/>
          <a:stretch>
            <a:fillRect/>
          </a:stretch>
        </p:blipFill>
        <p:spPr>
          <a:xfrm>
            <a:off x="1941738" y="1898197"/>
            <a:ext cx="2190750" cy="3409950"/>
          </a:xfrm>
          <a:prstGeom prst="rect">
            <a:avLst/>
          </a:prstGeom>
        </p:spPr>
      </p:pic>
      <p:pic>
        <p:nvPicPr>
          <p:cNvPr id="4" name="Picture 3"/>
          <p:cNvPicPr>
            <a:picLocks noChangeAspect="1"/>
          </p:cNvPicPr>
          <p:nvPr/>
        </p:nvPicPr>
        <p:blipFill>
          <a:blip r:embed="rId3"/>
          <a:stretch>
            <a:fillRect/>
          </a:stretch>
        </p:blipFill>
        <p:spPr>
          <a:xfrm>
            <a:off x="5597978" y="1900238"/>
            <a:ext cx="1714500" cy="1724705"/>
          </a:xfrm>
          <a:prstGeom prst="rect">
            <a:avLst/>
          </a:prstGeom>
        </p:spPr>
      </p:pic>
      <p:sp>
        <p:nvSpPr>
          <p:cNvPr id="16" name="TextBox 15"/>
          <p:cNvSpPr txBox="1"/>
          <p:nvPr/>
        </p:nvSpPr>
        <p:spPr>
          <a:xfrm rot="16200000">
            <a:off x="4541617" y="2580306"/>
            <a:ext cx="1719942" cy="369332"/>
          </a:xfrm>
          <a:prstGeom prst="rect">
            <a:avLst/>
          </a:prstGeom>
          <a:solidFill>
            <a:srgbClr val="FFFF00"/>
          </a:solidFill>
        </p:spPr>
        <p:txBody>
          <a:bodyPr wrap="square" rtlCol="0">
            <a:spAutoFit/>
          </a:bodyPr>
          <a:lstStyle/>
          <a:p>
            <a:pPr algn="ctr"/>
            <a:r>
              <a:rPr lang="en-US" sz="1800" b="1" dirty="0" smtClean="0"/>
              <a:t>IIS</a:t>
            </a:r>
            <a:endParaRPr lang="en-US" sz="1800" b="1" dirty="0"/>
          </a:p>
        </p:txBody>
      </p:sp>
      <p:sp>
        <p:nvSpPr>
          <p:cNvPr id="17" name="TextBox 16"/>
          <p:cNvSpPr txBox="1"/>
          <p:nvPr/>
        </p:nvSpPr>
        <p:spPr>
          <a:xfrm rot="16200000">
            <a:off x="8035932" y="2580306"/>
            <a:ext cx="1719942" cy="369332"/>
          </a:xfrm>
          <a:prstGeom prst="rect">
            <a:avLst/>
          </a:prstGeom>
          <a:solidFill>
            <a:srgbClr val="FFFF00"/>
          </a:solidFill>
        </p:spPr>
        <p:txBody>
          <a:bodyPr wrap="square" rtlCol="0">
            <a:spAutoFit/>
          </a:bodyPr>
          <a:lstStyle/>
          <a:p>
            <a:pPr algn="ctr"/>
            <a:r>
              <a:rPr lang="en-US" sz="1800" b="1" dirty="0" smtClean="0"/>
              <a:t>DB2</a:t>
            </a:r>
            <a:endParaRPr lang="en-US" sz="1800" b="1" dirty="0"/>
          </a:p>
        </p:txBody>
      </p:sp>
      <p:sp>
        <p:nvSpPr>
          <p:cNvPr id="5" name="TextBox 4"/>
          <p:cNvSpPr txBox="1"/>
          <p:nvPr/>
        </p:nvSpPr>
        <p:spPr>
          <a:xfrm>
            <a:off x="9100456" y="2503714"/>
            <a:ext cx="1672253" cy="369332"/>
          </a:xfrm>
          <a:prstGeom prst="rect">
            <a:avLst/>
          </a:prstGeom>
          <a:noFill/>
        </p:spPr>
        <p:txBody>
          <a:bodyPr wrap="none" rtlCol="0">
            <a:spAutoFit/>
          </a:bodyPr>
          <a:lstStyle/>
          <a:p>
            <a:r>
              <a:rPr lang="en-US" sz="1800" dirty="0" smtClean="0"/>
              <a:t>IN-PROGRESS</a:t>
            </a:r>
            <a:endParaRPr lang="en-US" sz="1800" dirty="0"/>
          </a:p>
        </p:txBody>
      </p:sp>
    </p:spTree>
    <p:extLst>
      <p:ext uri="{BB962C8B-B14F-4D97-AF65-F5344CB8AC3E}">
        <p14:creationId xmlns:p14="http://schemas.microsoft.com/office/powerpoint/2010/main" val="29366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36C87F6-986D-49E6-AF40-1B3A1EE8064D}" type="slidenum">
              <a:rPr lang="en-US" smtClean="0"/>
              <a:t>7</a:t>
            </a:fld>
            <a:endParaRPr lang="en-US"/>
          </a:p>
        </p:txBody>
      </p:sp>
      <p:sp>
        <p:nvSpPr>
          <p:cNvPr id="4" name="Title 1"/>
          <p:cNvSpPr txBox="1">
            <a:spLocks/>
          </p:cNvSpPr>
          <p:nvPr/>
        </p:nvSpPr>
        <p:spPr>
          <a:xfrm>
            <a:off x="609600" y="812465"/>
            <a:ext cx="10929257" cy="369332"/>
          </a:xfrm>
          <a:prstGeom prst="rect">
            <a:avLst/>
          </a:prstGeom>
        </p:spPr>
        <p:txBody>
          <a:bodyPr anchor="ctr"/>
          <a:lstStyle>
            <a:lvl1pPr algn="ctr" rtl="0" eaLnBrk="0" fontAlgn="base" hangingPunct="0">
              <a:spcBef>
                <a:spcPct val="0"/>
              </a:spcBef>
              <a:spcAft>
                <a:spcPct val="0"/>
              </a:spcAft>
              <a:defRPr sz="2300" kern="1000" spc="20">
                <a:solidFill>
                  <a:schemeClr val="tx2"/>
                </a:solidFill>
                <a:latin typeface="+mj-lt"/>
                <a:ea typeface="ヒラギノ角ゴ Pro W3" pitchFamily="117" charset="-128"/>
                <a:cs typeface="Lucida Grande CY"/>
              </a:defRPr>
            </a:lvl1pPr>
            <a:lvl2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2pPr>
            <a:lvl3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3pPr>
            <a:lvl4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4pPr>
            <a:lvl5pPr algn="ctr" rtl="0" eaLnBrk="0" fontAlgn="base" hangingPunct="0">
              <a:spcBef>
                <a:spcPct val="0"/>
              </a:spcBef>
              <a:spcAft>
                <a:spcPct val="0"/>
              </a:spcAft>
              <a:defRPr sz="2300">
                <a:solidFill>
                  <a:schemeClr val="tx2"/>
                </a:solidFill>
                <a:latin typeface="Arial" pitchFamily="-109" charset="-52"/>
                <a:ea typeface="ヒラギノ角ゴ Pro W3" pitchFamily="117" charset="-128"/>
                <a:cs typeface="Lucida Grande CY" pitchFamily="-107" charset="-52"/>
              </a:defRPr>
            </a:lvl5pPr>
            <a:lvl6pPr marL="457200" algn="ctr" rtl="0" eaLnBrk="1" fontAlgn="base" hangingPunct="1">
              <a:spcBef>
                <a:spcPct val="0"/>
              </a:spcBef>
              <a:spcAft>
                <a:spcPct val="0"/>
              </a:spcAft>
              <a:defRPr sz="1600">
                <a:solidFill>
                  <a:schemeClr val="bg1"/>
                </a:solidFill>
                <a:latin typeface="Trebuchet MS" pitchFamily="1" charset="0"/>
                <a:ea typeface="Osaka" pitchFamily="1" charset="-128"/>
              </a:defRPr>
            </a:lvl6pPr>
            <a:lvl7pPr marL="914400" algn="ctr" rtl="0" eaLnBrk="1" fontAlgn="base" hangingPunct="1">
              <a:spcBef>
                <a:spcPct val="0"/>
              </a:spcBef>
              <a:spcAft>
                <a:spcPct val="0"/>
              </a:spcAft>
              <a:defRPr sz="1600">
                <a:solidFill>
                  <a:schemeClr val="bg1"/>
                </a:solidFill>
                <a:latin typeface="Trebuchet MS" pitchFamily="1" charset="0"/>
                <a:ea typeface="Osaka" pitchFamily="1" charset="-128"/>
              </a:defRPr>
            </a:lvl7pPr>
            <a:lvl8pPr marL="1371600" algn="ctr" rtl="0" eaLnBrk="1" fontAlgn="base" hangingPunct="1">
              <a:spcBef>
                <a:spcPct val="0"/>
              </a:spcBef>
              <a:spcAft>
                <a:spcPct val="0"/>
              </a:spcAft>
              <a:defRPr sz="1600">
                <a:solidFill>
                  <a:schemeClr val="bg1"/>
                </a:solidFill>
                <a:latin typeface="Trebuchet MS" pitchFamily="1" charset="0"/>
                <a:ea typeface="Osaka" pitchFamily="1" charset="-128"/>
              </a:defRPr>
            </a:lvl8pPr>
            <a:lvl9pPr marL="1828800" algn="ctr" rtl="0" eaLnBrk="1" fontAlgn="base" hangingPunct="1">
              <a:spcBef>
                <a:spcPct val="0"/>
              </a:spcBef>
              <a:spcAft>
                <a:spcPct val="0"/>
              </a:spcAft>
              <a:defRPr sz="1600">
                <a:solidFill>
                  <a:schemeClr val="bg1"/>
                </a:solidFill>
                <a:latin typeface="Trebuchet MS" pitchFamily="1" charset="0"/>
                <a:ea typeface="Osaka" pitchFamily="1" charset="-128"/>
              </a:defRPr>
            </a:lvl9pPr>
          </a:lstStyle>
          <a:p>
            <a:r>
              <a:rPr lang="en-US" sz="2000" b="1" dirty="0" smtClean="0">
                <a:latin typeface="Times New Roman" panose="02020603050405020304" pitchFamily="18" charset="0"/>
                <a:cs typeface="Times New Roman" panose="02020603050405020304" pitchFamily="18" charset="0"/>
              </a:rPr>
              <a:t>SUMMARY</a:t>
            </a:r>
            <a:endParaRPr lang="en-US" sz="2000" b="1" dirty="0">
              <a:latin typeface="Times New Roman" panose="02020603050405020304" pitchFamily="18" charset="0"/>
              <a:cs typeface="Times New Roman" panose="02020603050405020304" pitchFamily="18" charset="0"/>
            </a:endParaRPr>
          </a:p>
        </p:txBody>
      </p:sp>
      <p:sp>
        <p:nvSpPr>
          <p:cNvPr id="5" name="Rectangle 4"/>
          <p:cNvSpPr/>
          <p:nvPr/>
        </p:nvSpPr>
        <p:spPr>
          <a:xfrm>
            <a:off x="568035" y="1260763"/>
            <a:ext cx="10986655" cy="4708981"/>
          </a:xfrm>
          <a:prstGeom prst="rect">
            <a:avLst/>
          </a:prstGeom>
        </p:spPr>
        <p:txBody>
          <a:bodyPr wrap="square">
            <a:spAutoFit/>
          </a:bodyPr>
          <a:lstStyle/>
          <a:p>
            <a:r>
              <a:rPr lang="en-US" sz="1100" b="1" u="sng" dirty="0" smtClean="0">
                <a:latin typeface="+mj-lt"/>
                <a:ea typeface="Calibri" panose="020F0502020204030204" pitchFamily="34" charset="0"/>
                <a:cs typeface="Times New Roman" panose="02020603050405020304" pitchFamily="18" charset="0"/>
              </a:rPr>
              <a:t>SQL</a:t>
            </a:r>
          </a:p>
          <a:p>
            <a:r>
              <a:rPr lang="en-US" sz="1100" dirty="0">
                <a:latin typeface="+mj-lt"/>
                <a:ea typeface="Calibri" panose="020F0502020204030204" pitchFamily="34" charset="0"/>
                <a:cs typeface="Times New Roman" panose="02020603050405020304" pitchFamily="18" charset="0"/>
              </a:rPr>
              <a:t> </a:t>
            </a:r>
            <a:r>
              <a:rPr lang="en-US" sz="1100" dirty="0" smtClean="0">
                <a:latin typeface="+mj-lt"/>
                <a:ea typeface="Calibri" panose="020F0502020204030204" pitchFamily="34" charset="0"/>
                <a:cs typeface="Times New Roman" panose="02020603050405020304" pitchFamily="18" charset="0"/>
              </a:rPr>
              <a:t>    - Payroll Production Server(INFHRPR03) &amp; KCOM, there </a:t>
            </a:r>
            <a:r>
              <a:rPr lang="en-US" sz="1100" dirty="0">
                <a:latin typeface="+mj-lt"/>
                <a:ea typeface="Calibri" panose="020F0502020204030204" pitchFamily="34" charset="0"/>
                <a:cs typeface="Times New Roman" panose="02020603050405020304" pitchFamily="18" charset="0"/>
              </a:rPr>
              <a:t>is no data </a:t>
            </a:r>
            <a:r>
              <a:rPr lang="en-US" sz="1100" dirty="0" smtClean="0">
                <a:latin typeface="+mj-lt"/>
                <a:ea typeface="Calibri" panose="020F0502020204030204" pitchFamily="34" charset="0"/>
                <a:cs typeface="Times New Roman" panose="02020603050405020304" pitchFamily="18" charset="0"/>
              </a:rPr>
              <a:t>found for CPU &amp; Memory utilization in SolarWinds</a:t>
            </a:r>
          </a:p>
          <a:p>
            <a:endParaRPr lang="en-US" sz="1100" dirty="0">
              <a:latin typeface="+mj-lt"/>
              <a:cs typeface="Times New Roman" panose="02020603050405020304" pitchFamily="18" charset="0"/>
            </a:endParaRPr>
          </a:p>
          <a:p>
            <a:r>
              <a:rPr lang="en-US" sz="1100" b="1" u="sng" dirty="0" smtClean="0">
                <a:latin typeface="+mj-lt"/>
                <a:cs typeface="Times New Roman" panose="02020603050405020304" pitchFamily="18" charset="0"/>
              </a:rPr>
              <a:t>DB2</a:t>
            </a:r>
          </a:p>
          <a:p>
            <a:r>
              <a:rPr lang="en-US" sz="1100" dirty="0" smtClean="0">
                <a:latin typeface="+mj-lt"/>
              </a:rPr>
              <a:t>     - Disk </a:t>
            </a:r>
            <a:r>
              <a:rPr lang="en-US" sz="1100" dirty="0">
                <a:latin typeface="+mj-lt"/>
              </a:rPr>
              <a:t>V</a:t>
            </a:r>
            <a:r>
              <a:rPr lang="en-US" sz="1100" dirty="0" smtClean="0">
                <a:latin typeface="+mj-lt"/>
              </a:rPr>
              <a:t>olumes, CPU </a:t>
            </a:r>
            <a:r>
              <a:rPr lang="en-US" sz="1100" dirty="0">
                <a:latin typeface="+mj-lt"/>
              </a:rPr>
              <a:t>&amp; </a:t>
            </a:r>
            <a:r>
              <a:rPr lang="en-US" sz="1100" dirty="0" smtClean="0">
                <a:latin typeface="+mj-lt"/>
              </a:rPr>
              <a:t>Memory utilization data is not found  Resolve </a:t>
            </a:r>
            <a:r>
              <a:rPr lang="en-US" sz="1100" dirty="0">
                <a:latin typeface="+mj-lt"/>
              </a:rPr>
              <a:t>J</a:t>
            </a:r>
            <a:r>
              <a:rPr lang="en-US" sz="1100" dirty="0" smtClean="0">
                <a:latin typeface="+mj-lt"/>
              </a:rPr>
              <a:t>iffy </a:t>
            </a:r>
            <a:r>
              <a:rPr lang="en-US" sz="1100" dirty="0">
                <a:latin typeface="+mj-lt"/>
              </a:rPr>
              <a:t>(</a:t>
            </a:r>
            <a:r>
              <a:rPr lang="en-US" sz="1100" dirty="0" smtClean="0">
                <a:latin typeface="+mj-lt"/>
              </a:rPr>
              <a:t>12APPTR28V) server.</a:t>
            </a:r>
          </a:p>
          <a:p>
            <a:r>
              <a:rPr lang="en-US" sz="1100" dirty="0">
                <a:latin typeface="+mj-lt"/>
              </a:rPr>
              <a:t> </a:t>
            </a:r>
            <a:r>
              <a:rPr lang="en-US" sz="1100" dirty="0" smtClean="0">
                <a:latin typeface="+mj-lt"/>
              </a:rPr>
              <a:t>    </a:t>
            </a:r>
            <a:r>
              <a:rPr lang="en-US" sz="1100" b="1" u="sng" dirty="0" smtClean="0">
                <a:latin typeface="+mj-lt"/>
              </a:rPr>
              <a:t>WAS</a:t>
            </a:r>
          </a:p>
          <a:p>
            <a:r>
              <a:rPr lang="en-US" sz="1100" dirty="0" smtClean="0">
                <a:latin typeface="+mj-lt"/>
              </a:rPr>
              <a:t>     - </a:t>
            </a:r>
            <a:r>
              <a:rPr lang="en-US" sz="1100" dirty="0">
                <a:latin typeface="+mj-lt"/>
              </a:rPr>
              <a:t>SAPS application’s CPU Utilization data not found</a:t>
            </a:r>
          </a:p>
          <a:p>
            <a:pPr lvl="0"/>
            <a:endParaRPr lang="en-US" sz="1100" dirty="0">
              <a:latin typeface="+mj-lt"/>
            </a:endParaRPr>
          </a:p>
          <a:p>
            <a:endParaRPr lang="en-US" sz="1100" dirty="0" smtClean="0">
              <a:latin typeface="+mj-lt"/>
            </a:endParaRPr>
          </a:p>
          <a:p>
            <a:endParaRPr lang="en-US" sz="1100" dirty="0" smtClean="0">
              <a:latin typeface="+mj-lt"/>
            </a:endParaRPr>
          </a:p>
          <a:p>
            <a:endParaRPr lang="en-US" sz="1100" dirty="0">
              <a:latin typeface="+mj-lt"/>
            </a:endParaRPr>
          </a:p>
          <a:p>
            <a:endParaRPr lang="en-US" sz="1100" dirty="0" smtClean="0">
              <a:latin typeface="+mj-lt"/>
            </a:endParaRPr>
          </a:p>
          <a:p>
            <a:endParaRPr lang="en-US" sz="1100" dirty="0">
              <a:latin typeface="+mj-lt"/>
            </a:endParaRPr>
          </a:p>
          <a:p>
            <a:endParaRPr lang="en-US" sz="1100" dirty="0" smtClean="0">
              <a:latin typeface="+mj-lt"/>
            </a:endParaRPr>
          </a:p>
          <a:p>
            <a:endParaRPr lang="en-US" sz="1100" dirty="0">
              <a:latin typeface="+mj-lt"/>
            </a:endParaRPr>
          </a:p>
          <a:p>
            <a:endParaRPr lang="en-US" sz="1100" dirty="0" smtClean="0">
              <a:latin typeface="+mj-lt"/>
            </a:endParaRPr>
          </a:p>
          <a:p>
            <a:endParaRPr lang="en-US" sz="1100" dirty="0">
              <a:latin typeface="+mj-lt"/>
            </a:endParaRPr>
          </a:p>
          <a:p>
            <a:endParaRPr lang="en-US" sz="1100" dirty="0">
              <a:latin typeface="+mj-lt"/>
            </a:endParaRPr>
          </a:p>
          <a:p>
            <a:r>
              <a:rPr lang="en-US" sz="1400" b="1" u="sng" dirty="0" smtClean="0">
                <a:solidFill>
                  <a:srgbClr val="00B050"/>
                </a:solidFill>
                <a:latin typeface="+mj-lt"/>
              </a:rPr>
              <a:t>Note:</a:t>
            </a:r>
          </a:p>
          <a:p>
            <a:r>
              <a:rPr lang="en-US" sz="1100" dirty="0" smtClean="0">
                <a:latin typeface="+mj-lt"/>
              </a:rPr>
              <a:t>There are some issues facing by NOC team that’s related to (SNMP string, Server Unknown Stage, DB2 Service Not found in AIX, SQL Connectivity) on some of the servers. Hence in the picture servers are showing in Red, Brown, Orange color. We are working on this and will short out the issue ASAP. </a:t>
            </a:r>
          </a:p>
          <a:p>
            <a:endParaRPr lang="en-US" sz="1100" dirty="0">
              <a:latin typeface="+mj-lt"/>
            </a:endParaRPr>
          </a:p>
          <a:p>
            <a:endParaRPr lang="en-US" sz="1100" dirty="0" smtClean="0">
              <a:latin typeface="+mj-lt"/>
            </a:endParaRPr>
          </a:p>
          <a:p>
            <a:endParaRPr lang="en-US" sz="1100" dirty="0">
              <a:latin typeface="+mj-lt"/>
            </a:endParaRPr>
          </a:p>
          <a:p>
            <a:endParaRPr lang="en-US" sz="1100" dirty="0" smtClean="0">
              <a:latin typeface="+mj-lt"/>
            </a:endParaRPr>
          </a:p>
          <a:p>
            <a:endParaRPr lang="en-US" sz="1100" dirty="0">
              <a:latin typeface="+mj-lt"/>
            </a:endParaRPr>
          </a:p>
        </p:txBody>
      </p:sp>
    </p:spTree>
    <p:extLst>
      <p:ext uri="{BB962C8B-B14F-4D97-AF65-F5344CB8AC3E}">
        <p14:creationId xmlns:p14="http://schemas.microsoft.com/office/powerpoint/2010/main" val="3956858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0756" y="2651760"/>
            <a:ext cx="5890845" cy="306324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99127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Revisedslides09_jw">
  <a:themeElements>
    <a:clrScheme name="Concentrix09 1">
      <a:dk1>
        <a:srgbClr val="002664"/>
      </a:dk1>
      <a:lt1>
        <a:srgbClr val="FFFFFF"/>
      </a:lt1>
      <a:dk2>
        <a:srgbClr val="002664"/>
      </a:dk2>
      <a:lt2>
        <a:srgbClr val="A5A5A5"/>
      </a:lt2>
      <a:accent1>
        <a:srgbClr val="ACC92A"/>
      </a:accent1>
      <a:accent2>
        <a:srgbClr val="EF402E"/>
      </a:accent2>
      <a:accent3>
        <a:srgbClr val="FFCC00"/>
      </a:accent3>
      <a:accent4>
        <a:srgbClr val="008C97"/>
      </a:accent4>
      <a:accent5>
        <a:srgbClr val="DDF694"/>
      </a:accent5>
      <a:accent6>
        <a:srgbClr val="9AD6DA"/>
      </a:accent6>
      <a:hlink>
        <a:srgbClr val="008C97"/>
      </a:hlink>
      <a:folHlink>
        <a:srgbClr val="B6CAE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ea typeface="Osaka"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 charset="0"/>
            <a:ea typeface="Osaka" pitchFamily="1" charset="-128"/>
          </a:defRPr>
        </a:defPPr>
      </a:lstStyle>
    </a:lnDef>
  </a:objectDefaults>
  <a:extraClrSchemeLst>
    <a:extraClrScheme>
      <a:clrScheme name="Blank Presentation 1">
        <a:dk1>
          <a:srgbClr val="0D204F"/>
        </a:dk1>
        <a:lt1>
          <a:srgbClr val="FFFFFF"/>
        </a:lt1>
        <a:dk2>
          <a:srgbClr val="000000"/>
        </a:dk2>
        <a:lt2>
          <a:srgbClr val="808080"/>
        </a:lt2>
        <a:accent1>
          <a:srgbClr val="ACC92A"/>
        </a:accent1>
        <a:accent2>
          <a:srgbClr val="D53F20"/>
        </a:accent2>
        <a:accent3>
          <a:srgbClr val="FFFFFF"/>
        </a:accent3>
        <a:accent4>
          <a:srgbClr val="091A42"/>
        </a:accent4>
        <a:accent5>
          <a:srgbClr val="D2E1AC"/>
        </a:accent5>
        <a:accent6>
          <a:srgbClr val="C1381C"/>
        </a:accent6>
        <a:hlink>
          <a:srgbClr val="00777E"/>
        </a:hlink>
        <a:folHlink>
          <a:srgbClr val="F8C51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A3B19A7C24E76B43A58F848C8FE275B8" ma:contentTypeVersion="0" ma:contentTypeDescription="Create a new document." ma:contentTypeScope="" ma:versionID="5bc2f464c59e294c81381307ae7c9ac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48DAED7-A5B2-4DD1-B6DF-4E7BEB365990}">
  <ds:schemaRefs>
    <ds:schemaRef ds:uri="http://schemas.microsoft.com/office/2006/metadata/longProperties"/>
  </ds:schemaRefs>
</ds:datastoreItem>
</file>

<file path=customXml/itemProps2.xml><?xml version="1.0" encoding="utf-8"?>
<ds:datastoreItem xmlns:ds="http://schemas.openxmlformats.org/officeDocument/2006/customXml" ds:itemID="{2CF0878A-D754-4DFA-87AF-8746C991050D}">
  <ds:schemaRefs>
    <ds:schemaRef ds:uri="http://schemas.openxmlformats.org/package/2006/metadata/core-properties"/>
    <ds:schemaRef ds:uri="http://purl.org/dc/dcmitype/"/>
    <ds:schemaRef ds:uri="http://schemas.microsoft.com/office/2006/documentManagement/types"/>
    <ds:schemaRef ds:uri="http://purl.org/dc/term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71CFEAE8-06A8-4199-B108-CBE3C82897EE}">
  <ds:schemaRefs>
    <ds:schemaRef ds:uri="http://schemas.microsoft.com/sharepoint/v3/contenttype/forms"/>
  </ds:schemaRefs>
</ds:datastoreItem>
</file>

<file path=customXml/itemProps4.xml><?xml version="1.0" encoding="utf-8"?>
<ds:datastoreItem xmlns:ds="http://schemas.openxmlformats.org/officeDocument/2006/customXml" ds:itemID="{7B479AE5-5154-4BD4-A4BC-65C6BDCCE1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Slice</Template>
  <TotalTime>60374</TotalTime>
  <Words>384</Words>
  <Application>Microsoft Office PowerPoint</Application>
  <PresentationFormat>Widescreen</PresentationFormat>
  <Paragraphs>147</Paragraphs>
  <Slides>8</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vt:i4>
      </vt:variant>
    </vt:vector>
  </HeadingPairs>
  <TitlesOfParts>
    <vt:vector size="20" baseType="lpstr">
      <vt:lpstr>Arial</vt:lpstr>
      <vt:lpstr>Calibri</vt:lpstr>
      <vt:lpstr>Lucida Grande</vt:lpstr>
      <vt:lpstr>Lucida Grande CY</vt:lpstr>
      <vt:lpstr>Osaka</vt:lpstr>
      <vt:lpstr>Rockwell Extra Bold</vt:lpstr>
      <vt:lpstr>Times</vt:lpstr>
      <vt:lpstr>Times New Roman</vt:lpstr>
      <vt:lpstr>Trebuchet MS</vt:lpstr>
      <vt:lpstr>Wingdings</vt:lpstr>
      <vt:lpstr>ヒラギノ角ゴ Pro W3</vt:lpstr>
      <vt:lpstr>Revisedslides09_jw</vt:lpstr>
      <vt:lpstr>PowerPoint Presentation</vt:lpstr>
      <vt:lpstr>DB2</vt:lpstr>
      <vt:lpstr>PowerPoint Presentation</vt:lpstr>
      <vt:lpstr>PowerPoint Presentation</vt:lpstr>
      <vt:lpstr>PowerPoint Presentation</vt:lpstr>
      <vt:lpstr>PowerPoint Presentation</vt:lpstr>
      <vt:lpstr>PowerPoint Presentation</vt:lpstr>
      <vt:lpstr>PowerPoint Presentation</vt:lpstr>
    </vt:vector>
  </TitlesOfParts>
  <Company>Concentrix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CNX Overview July 2011</dc:title>
  <dc:creator>David Simmons</dc:creator>
  <cp:lastModifiedBy>Rajesh Nissankara</cp:lastModifiedBy>
  <cp:revision>1632</cp:revision>
  <cp:lastPrinted>2010-11-19T18:02:29Z</cp:lastPrinted>
  <dcterms:created xsi:type="dcterms:W3CDTF">2013-10-09T18:38:48Z</dcterms:created>
  <dcterms:modified xsi:type="dcterms:W3CDTF">2016-01-06T09:29:52Z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escription0">
    <vt:lpwstr/>
  </property>
  <property fmtid="{D5CDD505-2E9C-101B-9397-08002B2CF9AE}" pid="4" name="NXTAG2">
    <vt:lpwstr>0008001e090000000000010250800207f7000400038000</vt:lpwstr>
  </property>
</Properties>
</file>